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285" r:id="rId3"/>
    <p:sldId id="293" r:id="rId4"/>
    <p:sldId id="296" r:id="rId5"/>
    <p:sldId id="308" r:id="rId6"/>
    <p:sldId id="298" r:id="rId7"/>
    <p:sldId id="311" r:id="rId8"/>
    <p:sldId id="315" r:id="rId9"/>
    <p:sldId id="297" r:id="rId10"/>
    <p:sldId id="312" r:id="rId11"/>
    <p:sldId id="313" r:id="rId12"/>
    <p:sldId id="316" r:id="rId13"/>
    <p:sldId id="317" r:id="rId14"/>
    <p:sldId id="318" r:id="rId15"/>
    <p:sldId id="304" r:id="rId16"/>
    <p:sldId id="319" r:id="rId17"/>
    <p:sldId id="320" r:id="rId18"/>
    <p:sldId id="306" r:id="rId19"/>
    <p:sldId id="321" r:id="rId20"/>
    <p:sldId id="322" r:id="rId21"/>
    <p:sldId id="323" r:id="rId22"/>
    <p:sldId id="325" r:id="rId23"/>
    <p:sldId id="326" r:id="rId24"/>
    <p:sldId id="305" r:id="rId25"/>
    <p:sldId id="303" r:id="rId26"/>
    <p:sldId id="295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CAF614-32DF-C44F-84FC-0D7C94C98899}">
          <p14:sldIdLst>
            <p14:sldId id="256"/>
            <p14:sldId id="285"/>
            <p14:sldId id="293"/>
            <p14:sldId id="296"/>
            <p14:sldId id="308"/>
            <p14:sldId id="298"/>
            <p14:sldId id="311"/>
            <p14:sldId id="315"/>
            <p14:sldId id="297"/>
            <p14:sldId id="312"/>
            <p14:sldId id="313"/>
            <p14:sldId id="316"/>
            <p14:sldId id="317"/>
            <p14:sldId id="318"/>
            <p14:sldId id="304"/>
            <p14:sldId id="319"/>
            <p14:sldId id="320"/>
            <p14:sldId id="306"/>
            <p14:sldId id="321"/>
            <p14:sldId id="322"/>
            <p14:sldId id="323"/>
            <p14:sldId id="325"/>
            <p14:sldId id="326"/>
            <p14:sldId id="305"/>
            <p14:sldId id="30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00"/>
  </p:normalViewPr>
  <p:slideViewPr>
    <p:cSldViewPr snapToGrid="0" snapToObjects="1">
      <p:cViewPr varScale="1">
        <p:scale>
          <a:sx n="118" d="100"/>
          <a:sy n="118" d="100"/>
        </p:scale>
        <p:origin x="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F5783-CC4B-43CE-8682-22EB5BFD4138}" type="datetimeFigureOut">
              <a:rPr lang="it-IT"/>
              <a:t>05/04/2016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396B6-433B-465C-B516-D3C4A31C8BF5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2991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439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803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343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8770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5973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3792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7143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0154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7065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0190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3250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176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0203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231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3975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3962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5420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039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1960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2686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617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4330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757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0095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396B6-433B-465C-B516-D3C4A31C8BF5}" type="slidenum">
              <a:rPr lang="it-IT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1337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5133418"/>
            <a:ext cx="9144000" cy="1736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780" y="5187971"/>
            <a:ext cx="6858000" cy="113015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1432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0" y="1340286"/>
            <a:ext cx="9144000" cy="181627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lumMod val="0"/>
                  <a:lumOff val="10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" y="79814"/>
            <a:ext cx="1987541" cy="11863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221021"/>
            <a:ext cx="7772400" cy="2019362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err="1"/>
              <a:t>titolo</a:t>
            </a:r>
            <a:r>
              <a:rPr lang="en-US" dirty="0"/>
              <a:t> </a:t>
            </a:r>
            <a:r>
              <a:rPr lang="en-US" dirty="0" err="1"/>
              <a:t>sessione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133418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93070" y="6488668"/>
            <a:ext cx="195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 err="1">
                <a:latin typeface="+mj-lt"/>
              </a:rPr>
              <a:t>www.xedotnet.org</a:t>
            </a:r>
            <a:endParaRPr lang="it-IT" sz="18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4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01666"/>
            <a:ext cx="2949178" cy="12557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5CF-82E0-B949-AB34-689EAA29D0C8}" type="datetimeFigureOut">
              <a:rPr lang="it-IT" smtClean="0"/>
              <a:t>05/04/2016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0D10-C5E8-F64C-87B8-2BA0E9C1B4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337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5CF-82E0-B949-AB34-689EAA29D0C8}" type="datetimeFigureOut">
              <a:rPr lang="it-IT" smtClean="0"/>
              <a:t>05/04/2016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0D10-C5E8-F64C-87B8-2BA0E9C1B4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4969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889347"/>
            <a:ext cx="1971675" cy="52876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889347"/>
            <a:ext cx="5800725" cy="52876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5CF-82E0-B949-AB34-689EAA29D0C8}" type="datetimeFigureOut">
              <a:rPr lang="it-IT" smtClean="0"/>
              <a:t>05/04/2016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0D10-C5E8-F64C-87B8-2BA0E9C1B4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169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5CF-82E0-B949-AB34-689EAA29D0C8}" type="datetimeFigureOut">
              <a:rPr lang="it-IT" smtClean="0"/>
              <a:t>05/04/2016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0D10-C5E8-F64C-87B8-2BA0E9C1B4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632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37618"/>
            <a:ext cx="9144000" cy="3582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3036063"/>
            <a:ext cx="7886700" cy="218908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 rot="5400000">
            <a:off x="5869465" y="-847620"/>
            <a:ext cx="2492990" cy="60602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it-IT" sz="15000" b="1">
                <a:solidFill>
                  <a:schemeClr val="bg1"/>
                </a:solidFill>
              </a:rPr>
              <a:t>DEMO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220385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" y="79814"/>
            <a:ext cx="1987541" cy="118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1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5CF-82E0-B949-AB34-689EAA29D0C8}" type="datetimeFigureOut">
              <a:rPr lang="it-IT" smtClean="0"/>
              <a:t>05/04/2016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0D10-C5E8-F64C-87B8-2BA0E9C1B4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1986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5CF-82E0-B949-AB34-689EAA29D0C8}" type="datetimeFigureOut">
              <a:rPr lang="it-IT" smtClean="0"/>
              <a:t>05/04/2016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0D10-C5E8-F64C-87B8-2BA0E9C1B4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7029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14192"/>
            <a:ext cx="7886700" cy="8764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5CF-82E0-B949-AB34-689EAA29D0C8}" type="datetimeFigureOut">
              <a:rPr lang="it-IT" smtClean="0"/>
              <a:t>05/04/2016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0D10-C5E8-F64C-87B8-2BA0E9C1B4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61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5CF-82E0-B949-AB34-689EAA29D0C8}" type="datetimeFigureOut">
              <a:rPr lang="it-IT" smtClean="0"/>
              <a:t>05/04/2016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0D10-C5E8-F64C-87B8-2BA0E9C1B4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115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5CF-82E0-B949-AB34-689EAA29D0C8}" type="datetimeFigureOut">
              <a:rPr lang="it-IT" smtClean="0"/>
              <a:t>05/04/2016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0D10-C5E8-F64C-87B8-2BA0E9C1B4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98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01666"/>
            <a:ext cx="2949178" cy="12557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5CF-82E0-B949-AB34-689EAA29D0C8}" type="datetimeFigureOut">
              <a:rPr lang="it-IT" smtClean="0"/>
              <a:t>05/04/2016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0D10-C5E8-F64C-87B8-2BA0E9C1B4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07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395757"/>
            <a:ext cx="9144000" cy="458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10876"/>
            <a:ext cx="7886700" cy="506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4269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A55CF-82E0-B949-AB34-689EAA29D0C8}" type="datetimeFigureOut">
              <a:rPr lang="it-IT" smtClean="0"/>
              <a:t>05/04/2016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4269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4269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10D10-C5E8-F64C-87B8-2BA0E9C1B435}" type="slidenum">
              <a:rPr lang="it-IT" smtClean="0"/>
              <a:t>‹N›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686" y="180000"/>
            <a:ext cx="1025328" cy="61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41123"/>
            <a:ext cx="7886700" cy="88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7200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6394538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34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B363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nkr.co/edit/OuG043CTn1KX8fenznzG?p=preview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nkr.co/edit/vajNsWRAtVCkVDo7JCva?p=preview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nkr.co/edit/vajNsWRAtVCkVDo7JCva?p=preview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ypescriptlang.org/play/index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ypescriptlang.org/docs/handbook/basic-types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dan_abramov/smart-and-dumb-components-7ca2f9a7c7d0#.b85p8op10" TargetMode="External"/><Relationship Id="rId13" Type="http://schemas.openxmlformats.org/officeDocument/2006/relationships/hyperlink" Target="https://www.youtube.com/watch?v=pD6Irj_8oe8&amp;feature=youtu.be" TargetMode="External"/><Relationship Id="rId3" Type="http://schemas.openxmlformats.org/officeDocument/2006/relationships/hyperlink" Target="https://github.com/johnpapa/angular-styleguide/blob/master/a1/README.md" TargetMode="External"/><Relationship Id="rId7" Type="http://schemas.openxmlformats.org/officeDocument/2006/relationships/hyperlink" Target="http://teropa.info/blog/2016/02/22/dumb-components-and-visual-feedback-in-angular-apps.html" TargetMode="External"/><Relationship Id="rId12" Type="http://schemas.openxmlformats.org/officeDocument/2006/relationships/hyperlink" Target="https://docs.google.com/presentation/d/1iLzUyvX6PVNxy_ooEWBZgWL6ufXxSpIpd0pZpM9m8u8/edit?pref=2&amp;pli=1#slide=id.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eropa.info/blog/2015/10/18/refactoring-angular-apps-to-components.html" TargetMode="External"/><Relationship Id="rId11" Type="http://schemas.openxmlformats.org/officeDocument/2006/relationships/hyperlink" Target="https://egghead.io/articles/angularjs-core-services-directive-definition-object-and-ui-router-cheat-sheets" TargetMode="External"/><Relationship Id="rId5" Type="http://schemas.openxmlformats.org/officeDocument/2006/relationships/hyperlink" Target="http://teropa.info/blog/2014/10/24/how-ive-improved-my-angular-apps-by-banning-ng-controller.html" TargetMode="External"/><Relationship Id="rId15" Type="http://schemas.openxmlformats.org/officeDocument/2006/relationships/hyperlink" Target="https://www.youtube.com/watch?v=fqWtyMEgtCc" TargetMode="External"/><Relationship Id="rId10" Type="http://schemas.openxmlformats.org/officeDocument/2006/relationships/hyperlink" Target="https://docs.angularjs.org/guide/component" TargetMode="External"/><Relationship Id="rId4" Type="http://schemas.openxmlformats.org/officeDocument/2006/relationships/hyperlink" Target="https://github.com/toddmotto/angular-styleguide" TargetMode="External"/><Relationship Id="rId9" Type="http://schemas.openxmlformats.org/officeDocument/2006/relationships/hyperlink" Target="http://www.typescriptlang.org/docs/handbook/basic-types.html" TargetMode="External"/><Relationship Id="rId14" Type="http://schemas.openxmlformats.org/officeDocument/2006/relationships/hyperlink" Target="https://docs.google.com/presentation/d/1ast9N25jj1pkv7l6Iyrm_b2SWLl4iJebbS6cch7EbwY/pub?start=false&amp;loop=false&amp;delayms=3000&amp;slide=id.p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www.tustena.com/it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10" Type="http://schemas.openxmlformats.org/officeDocument/2006/relationships/hyperlink" Target="http://JAqFp7tBuP" TargetMode="External"/><Relationship Id="rId4" Type="http://schemas.openxmlformats.org/officeDocument/2006/relationships/image" Target="../media/image3.tiff"/><Relationship Id="rId9" Type="http://schemas.openxmlformats.org/officeDocument/2006/relationships/hyperlink" Target="http://goo.gl/forms/JAqFp7tBu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ngularjs.org/#the-basic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nkr.co/edit/QRjyga1ttxViFa3urFAp?p=pre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780" y="5187971"/>
            <a:ext cx="6858000" cy="16700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b="1" dirty="0">
                <a:latin typeface="+mj-lt"/>
              </a:rPr>
              <a:t>Daniele </a:t>
            </a:r>
            <a:r>
              <a:rPr lang="it-IT" b="1" dirty="0" err="1">
                <a:latin typeface="+mj-lt"/>
              </a:rPr>
              <a:t>Morosinotto</a:t>
            </a:r>
            <a:r>
              <a:rPr lang="it-IT" dirty="0">
                <a:latin typeface="+mj-lt"/>
              </a:rPr>
              <a:t> </a:t>
            </a:r>
            <a:br>
              <a:rPr lang="it-IT" b="1" dirty="0">
                <a:latin typeface="+mj-lt"/>
              </a:rPr>
            </a:br>
            <a:r>
              <a:rPr lang="it-IT" i="1" dirty="0">
                <a:latin typeface="Calibri Light" charset="0"/>
              </a:rPr>
              <a:t>JavaScript enthusiast</a:t>
            </a:r>
          </a:p>
          <a:p>
            <a:r>
              <a:rPr lang="it-IT" i="1" dirty="0"/>
              <a:t>@</a:t>
            </a:r>
            <a:r>
              <a:rPr lang="it-IT" i="1" dirty="0" err="1"/>
              <a:t>dmorosinotto</a:t>
            </a:r>
            <a:endParaRPr lang="it-IT" i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394" y="2221021"/>
            <a:ext cx="7947212" cy="2019362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Angular e Typescript</a:t>
            </a:r>
            <a:br>
              <a:rPr lang="en-US" dirty="0"/>
            </a:br>
            <a:r>
              <a:rPr lang="en-US" dirty="0"/>
              <a:t>un </a:t>
            </a:r>
            <a:r>
              <a:rPr lang="en-US" dirty="0" err="1"/>
              <a:t>binomio</a:t>
            </a:r>
            <a:r>
              <a:rPr lang="en-US" dirty="0"/>
              <a:t> </a:t>
            </a:r>
            <a:r>
              <a:rPr lang="en-US" dirty="0" err="1"/>
              <a:t>perfetto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712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Controller ($scope) + ng-repeat  </a:t>
            </a:r>
          </a:p>
        </p:txBody>
      </p:sp>
      <p:pic>
        <p:nvPicPr>
          <p:cNvPr id="4" name="Content Placeholder 3" descr="ng-repeat+controller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098" y="1154113"/>
            <a:ext cx="8887777" cy="5087937"/>
          </a:xfrm>
        </p:spPr>
      </p:pic>
      <p:sp>
        <p:nvSpPr>
          <p:cNvPr id="5" name="TextBox 4"/>
          <p:cNvSpPr txBox="1"/>
          <p:nvPr/>
        </p:nvSpPr>
        <p:spPr>
          <a:xfrm>
            <a:off x="6548887" y="5642035"/>
            <a:ext cx="2651442" cy="70802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hlinkClick r:id="rId4"/>
              </a:rPr>
              <a:t>DEMO LIVE</a:t>
            </a:r>
          </a:p>
        </p:txBody>
      </p:sp>
    </p:spTree>
    <p:extLst>
      <p:ext uri="{BB962C8B-B14F-4D97-AF65-F5344CB8AC3E}">
        <p14:creationId xmlns:p14="http://schemas.microsoft.com/office/powerpoint/2010/main" val="1384768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ControllerAs</a:t>
            </a:r>
            <a:r>
              <a:rPr lang="en-US" dirty="0"/>
              <a:t> + $http + filter </a:t>
            </a:r>
          </a:p>
        </p:txBody>
      </p:sp>
      <p:pic>
        <p:nvPicPr>
          <p:cNvPr id="4" name="Content Placeholder 3" descr="Schermata 2016-04-04 alle 01.15.02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08" y="1128953"/>
            <a:ext cx="8888412" cy="5017136"/>
          </a:xfrm>
        </p:spPr>
      </p:pic>
      <p:sp>
        <p:nvSpPr>
          <p:cNvPr id="5" name="TextBox 4"/>
          <p:cNvSpPr txBox="1"/>
          <p:nvPr/>
        </p:nvSpPr>
        <p:spPr>
          <a:xfrm>
            <a:off x="6548887" y="5642035"/>
            <a:ext cx="2651442" cy="70802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hlinkClick r:id="rId4"/>
              </a:rPr>
              <a:t>DEMO LIVE</a:t>
            </a:r>
          </a:p>
        </p:txBody>
      </p:sp>
    </p:spTree>
    <p:extLst>
      <p:ext uri="{BB962C8B-B14F-4D97-AF65-F5344CB8AC3E}">
        <p14:creationId xmlns:p14="http://schemas.microsoft.com/office/powerpoint/2010/main" val="2195370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 = Routing + View + ... </a:t>
            </a:r>
          </a:p>
        </p:txBody>
      </p:sp>
      <p:pic>
        <p:nvPicPr>
          <p:cNvPr id="4" name="Content Placeholder 3" descr="Schermata 2016-04-04 alle 04.47.1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5942" y="1128953"/>
            <a:ext cx="7987945" cy="5017136"/>
          </a:xfrm>
        </p:spPr>
      </p:pic>
      <p:sp>
        <p:nvSpPr>
          <p:cNvPr id="5" name="TextBox 4"/>
          <p:cNvSpPr txBox="1"/>
          <p:nvPr/>
        </p:nvSpPr>
        <p:spPr>
          <a:xfrm>
            <a:off x="6548887" y="5642035"/>
            <a:ext cx="2651442" cy="70802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hlinkClick r:id="rId4"/>
              </a:rPr>
              <a:t>DEMO LIVE</a:t>
            </a:r>
          </a:p>
        </p:txBody>
      </p:sp>
    </p:spTree>
    <p:extLst>
      <p:ext uri="{BB962C8B-B14F-4D97-AF65-F5344CB8AC3E}">
        <p14:creationId xmlns:p14="http://schemas.microsoft.com/office/powerpoint/2010/main" val="375778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</a:t>
            </a:r>
          </a:p>
        </p:txBody>
      </p:sp>
      <p:pic>
        <p:nvPicPr>
          <p:cNvPr id="4" name="Content Placeholder 3" descr="TS-sit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91439" y="932519"/>
            <a:ext cx="9600247" cy="5482227"/>
          </a:xfrm>
        </p:spPr>
      </p:pic>
      <p:sp>
        <p:nvSpPr>
          <p:cNvPr id="6" name="TextBox 5"/>
          <p:cNvSpPr txBox="1"/>
          <p:nvPr/>
        </p:nvSpPr>
        <p:spPr>
          <a:xfrm>
            <a:off x="4601845" y="127000"/>
            <a:ext cx="3445193" cy="707886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hlinkClick r:id="rId4"/>
              </a:rPr>
              <a:t>PLAYGROUND</a:t>
            </a:r>
          </a:p>
        </p:txBody>
      </p:sp>
    </p:spTree>
    <p:extLst>
      <p:ext uri="{BB962C8B-B14F-4D97-AF65-F5344CB8AC3E}">
        <p14:creationId xmlns:p14="http://schemas.microsoft.com/office/powerpoint/2010/main" val="2348198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Typescript Benefits</a:t>
            </a:r>
          </a:p>
        </p:txBody>
      </p:sp>
      <p:pic>
        <p:nvPicPr>
          <p:cNvPr id="6" name="Content Placeholder 5" descr="es5-es6-typescript-circle-diagram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239" y="1266190"/>
            <a:ext cx="5122545" cy="5125551"/>
          </a:xfrm>
        </p:spPr>
      </p:pic>
      <p:sp>
        <p:nvSpPr>
          <p:cNvPr id="7" name="TextBox 6"/>
          <p:cNvSpPr txBox="1"/>
          <p:nvPr/>
        </p:nvSpPr>
        <p:spPr>
          <a:xfrm>
            <a:off x="1466371" y="4359071"/>
            <a:ext cx="2743200" cy="92333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- arrow </a:t>
            </a:r>
          </a:p>
          <a:p>
            <a:pPr algn="ctr"/>
            <a:r>
              <a:rPr lang="en-US" dirty="0"/>
              <a:t>      function</a:t>
            </a:r>
          </a:p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28908" y="985790"/>
            <a:ext cx="3763962" cy="535531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Typescript è un </a:t>
            </a:r>
            <a:r>
              <a:rPr lang="en-US" b="1" dirty="0"/>
              <a:t>superset tipizzato</a:t>
            </a:r>
            <a:r>
              <a:rPr lang="en-US" dirty="0"/>
              <a:t> di JS/ES6, ma quando viene </a:t>
            </a:r>
            <a:r>
              <a:rPr lang="en-US" b="1" dirty="0"/>
              <a:t>compilato </a:t>
            </a:r>
            <a:r>
              <a:rPr lang="en-US" dirty="0"/>
              <a:t>emette </a:t>
            </a:r>
            <a:r>
              <a:rPr lang="en-US" b="1" dirty="0"/>
              <a:t>plain </a:t>
            </a:r>
            <a:r>
              <a:rPr lang="en-US" b="1" dirty="0" err="1"/>
              <a:t>Javascript</a:t>
            </a:r>
            <a:r>
              <a:rPr lang="en-US" b="1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Tutto il codice </a:t>
            </a:r>
            <a:r>
              <a:rPr lang="en-US" b="1" dirty="0" err="1"/>
              <a:t>Javascript</a:t>
            </a:r>
            <a:r>
              <a:rPr lang="en-US" b="1" dirty="0"/>
              <a:t> </a:t>
            </a:r>
            <a:r>
              <a:rPr lang="en-US" dirty="0"/>
              <a:t>è nativamente codice </a:t>
            </a:r>
            <a:r>
              <a:rPr lang="en-US" b="1" dirty="0"/>
              <a:t>TS valido!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E' possibile scegliere </a:t>
            </a:r>
            <a:r>
              <a:rPr lang="en-US" b="1" dirty="0"/>
              <a:t>gradualmente </a:t>
            </a:r>
            <a:r>
              <a:rPr lang="en-US" dirty="0"/>
              <a:t>dove e come usare </a:t>
            </a:r>
            <a:r>
              <a:rPr lang="en-US" dirty="0" err="1"/>
              <a:t>i</a:t>
            </a:r>
            <a:r>
              <a:rPr lang="en-US" dirty="0"/>
              <a:t> tipi.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 è necessario annotare tutte le variabili e le chiamate perchè l'engine di TS fà </a:t>
            </a:r>
            <a:r>
              <a:rPr lang="en-US" b="1" dirty="0"/>
              <a:t>type-inference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Grazie ai tipi l'engine di Typescript permette </a:t>
            </a:r>
            <a:r>
              <a:rPr lang="en-US" b="1" dirty="0"/>
              <a:t>intellisence </a:t>
            </a:r>
            <a:r>
              <a:rPr lang="en-US" dirty="0"/>
              <a:t>e </a:t>
            </a:r>
            <a:r>
              <a:rPr lang="en-US" b="1" dirty="0"/>
              <a:t>type-check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Esistono </a:t>
            </a:r>
            <a:r>
              <a:rPr lang="en-US" b="1" dirty="0"/>
              <a:t>.</a:t>
            </a:r>
            <a:r>
              <a:rPr lang="en-US" b="1" dirty="0" err="1"/>
              <a:t>d.ts</a:t>
            </a:r>
            <a:r>
              <a:rPr lang="en-US" dirty="0"/>
              <a:t> per </a:t>
            </a:r>
            <a:r>
              <a:rPr lang="en-US" b="1" dirty="0"/>
              <a:t>librerie esterne</a:t>
            </a:r>
            <a:r>
              <a:rPr lang="en-US" dirty="0"/>
              <a:t> </a:t>
            </a:r>
            <a:r>
              <a:rPr lang="en-US" dirty="0" err="1"/>
              <a:t>JQuery</a:t>
            </a:r>
            <a:r>
              <a:rPr lang="en-US" dirty="0"/>
              <a:t>, node, angular e altre 1.7K!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6579" y="3365284"/>
            <a:ext cx="2011363" cy="92333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/>
              <a:t>- some ES7:</a:t>
            </a:r>
          </a:p>
          <a:p>
            <a:r>
              <a:rPr lang="en-US" dirty="0"/>
              <a:t>- @decorator</a:t>
            </a:r>
          </a:p>
          <a:p>
            <a:r>
              <a:rPr lang="en-US" dirty="0"/>
              <a:t>- async/await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28908" y="134576"/>
            <a:ext cx="2942272" cy="70802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hlinkClick r:id="rId4"/>
              </a:rPr>
              <a:t>HANDBOOK</a:t>
            </a:r>
          </a:p>
        </p:txBody>
      </p:sp>
    </p:spTree>
    <p:extLst>
      <p:ext uri="{BB962C8B-B14F-4D97-AF65-F5344CB8AC3E}">
        <p14:creationId xmlns:p14="http://schemas.microsoft.com/office/powerpoint/2010/main" val="403172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Proviamo a metterli insieme ...</a:t>
            </a:r>
          </a:p>
        </p:txBody>
      </p:sp>
      <p:pic>
        <p:nvPicPr>
          <p:cNvPr id="4" name="Content Placeholder 3" descr="darth-bimbo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0013" y="992188"/>
            <a:ext cx="9288145" cy="5397075"/>
          </a:xfrm>
        </p:spPr>
      </p:pic>
      <p:sp>
        <p:nvSpPr>
          <p:cNvPr id="3" name="TextBox 2"/>
          <p:cNvSpPr txBox="1"/>
          <p:nvPr/>
        </p:nvSpPr>
        <p:spPr>
          <a:xfrm>
            <a:off x="3276600" y="2880043"/>
            <a:ext cx="5775326" cy="33855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spAutoFit/>
          </a:bodyPr>
          <a:lstStyle/>
          <a:p>
            <a:r>
              <a:rPr lang="it-IT" sz="2800" dirty="0" err="1">
                <a:solidFill>
                  <a:srgbClr val="FF0000"/>
                </a:solidFill>
                <a:latin typeface="Calibri" charset="0"/>
              </a:rPr>
              <a:t>Angular</a:t>
            </a:r>
            <a:r>
              <a:rPr lang="it-IT" sz="2800" dirty="0">
                <a:solidFill>
                  <a:srgbClr val="FF0000"/>
                </a:solidFill>
                <a:latin typeface="Calibri" charset="0"/>
              </a:rPr>
              <a:t> Best </a:t>
            </a:r>
            <a:r>
              <a:rPr lang="it-IT" sz="2800" dirty="0" err="1">
                <a:solidFill>
                  <a:srgbClr val="FF0000"/>
                </a:solidFill>
                <a:latin typeface="Calibri" charset="0"/>
              </a:rPr>
              <a:t>Practices</a:t>
            </a:r>
            <a:r>
              <a:rPr lang="it-IT" sz="2800" dirty="0">
                <a:solidFill>
                  <a:srgbClr val="FF0000"/>
                </a:solidFill>
                <a:latin typeface="Calibri" charset="0"/>
              </a:rPr>
              <a:t> con </a:t>
            </a:r>
            <a:r>
              <a:rPr lang="it-IT" sz="2800" dirty="0" err="1">
                <a:solidFill>
                  <a:srgbClr val="FF0000"/>
                </a:solidFill>
                <a:latin typeface="Calibri" charset="0"/>
              </a:rPr>
              <a:t>Typescipt</a:t>
            </a:r>
            <a:r>
              <a:rPr lang="it-IT" sz="2800" dirty="0">
                <a:solidFill>
                  <a:srgbClr val="FF0000"/>
                </a:solidFill>
                <a:latin typeface="Calibri" charset="0"/>
              </a:rPr>
              <a:t> </a:t>
            </a:r>
            <a:endParaRPr lang="en-US" sz="2800" dirty="0">
              <a:solidFill>
                <a:srgbClr val="FF0000"/>
              </a:solidFill>
              <a:latin typeface="Calibri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000000"/>
                </a:solidFill>
                <a:latin typeface="Calibri" charset="0"/>
              </a:rPr>
              <a:t>Setup e struttura di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rgbClr val="000000"/>
                </a:solidFill>
                <a:latin typeface="Calibri" charset="0"/>
              </a:rPr>
              <a:t>Naming</a:t>
            </a:r>
            <a:r>
              <a:rPr lang="it-IT" sz="2800" dirty="0">
                <a:solidFill>
                  <a:srgbClr val="000000"/>
                </a:solidFill>
                <a:latin typeface="Calibri" charset="0"/>
              </a:rPr>
              <a:t> convention  </a:t>
            </a:r>
            <a:r>
              <a:rPr lang="en-US" sz="2800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000000"/>
                </a:solidFill>
                <a:latin typeface="Calibri" charset="0"/>
              </a:rPr>
              <a:t>Usare </a:t>
            </a:r>
            <a:r>
              <a:rPr lang="it-IT" sz="2800" dirty="0" err="1">
                <a:solidFill>
                  <a:srgbClr val="000000"/>
                </a:solidFill>
                <a:latin typeface="Calibri" charset="0"/>
              </a:rPr>
              <a:t>controllerAs</a:t>
            </a:r>
            <a:r>
              <a:rPr lang="it-IT" sz="2800" dirty="0">
                <a:solidFill>
                  <a:srgbClr val="000000"/>
                </a:solidFill>
                <a:latin typeface="Calibri" charset="0"/>
              </a:rPr>
              <a:t>  e  Services</a:t>
            </a:r>
            <a:r>
              <a:rPr lang="en-US" sz="2800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000000"/>
                </a:solidFill>
                <a:latin typeface="Calibri" charset="0"/>
              </a:rPr>
              <a:t>Component = Directive + Controller</a:t>
            </a:r>
            <a:r>
              <a:rPr lang="en-US" sz="2800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000000"/>
                </a:solidFill>
                <a:latin typeface="Calibri" charset="0"/>
              </a:rPr>
              <a:t>Component </a:t>
            </a:r>
            <a:r>
              <a:rPr lang="it-IT" sz="2800" dirty="0" err="1">
                <a:solidFill>
                  <a:srgbClr val="000000"/>
                </a:solidFill>
                <a:latin typeface="Calibri" charset="0"/>
              </a:rPr>
              <a:t>architecture</a:t>
            </a:r>
            <a:r>
              <a:rPr lang="en-US" sz="2800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000000"/>
                </a:solidFill>
                <a:latin typeface="Calibri" charset="0"/>
              </a:rPr>
              <a:t>TS </a:t>
            </a:r>
            <a:r>
              <a:rPr lang="it-IT" sz="2800" dirty="0" err="1">
                <a:solidFill>
                  <a:srgbClr val="000000"/>
                </a:solidFill>
                <a:latin typeface="Calibri" charset="0"/>
              </a:rPr>
              <a:t>tricks</a:t>
            </a:r>
            <a:r>
              <a:rPr lang="it-IT" sz="2800" dirty="0">
                <a:solidFill>
                  <a:srgbClr val="000000"/>
                </a:solidFill>
                <a:latin typeface="Calibri" charset="0"/>
              </a:rPr>
              <a:t>: </a:t>
            </a:r>
            <a:r>
              <a:rPr lang="it-IT" sz="2800" dirty="0" err="1">
                <a:solidFill>
                  <a:srgbClr val="000000"/>
                </a:solidFill>
                <a:latin typeface="Calibri" charset="0"/>
              </a:rPr>
              <a:t>namespace</a:t>
            </a:r>
            <a:r>
              <a:rPr lang="it-IT" sz="2800" dirty="0">
                <a:solidFill>
                  <a:srgbClr val="000000"/>
                </a:solidFill>
                <a:latin typeface="Calibri" charset="0"/>
              </a:rPr>
              <a:t> $</a:t>
            </a:r>
            <a:r>
              <a:rPr lang="it-IT" sz="2800" dirty="0" err="1">
                <a:solidFill>
                  <a:srgbClr val="000000"/>
                </a:solidFill>
                <a:latin typeface="Calibri" charset="0"/>
              </a:rPr>
              <a:t>inject</a:t>
            </a:r>
            <a:endParaRPr lang="en-US" sz="2800" dirty="0">
              <a:solidFill>
                <a:srgbClr val="000000"/>
              </a:solidFill>
              <a:latin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TS</a:t>
            </a:r>
          </a:p>
        </p:txBody>
      </p:sp>
      <p:pic>
        <p:nvPicPr>
          <p:cNvPr id="4" name="Picture 3" descr="Schermata 2016-04-04 alle 06.17.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884" y="2054255"/>
            <a:ext cx="7041514" cy="42865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" y="1110876"/>
            <a:ext cx="7886700" cy="5066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dirty="0">
                <a:latin typeface="Calibri"/>
              </a:rPr>
              <a:t>&gt; </a:t>
            </a:r>
            <a:r>
              <a:rPr lang="it-IT" dirty="0" err="1">
                <a:latin typeface="Calibri"/>
              </a:rPr>
              <a:t>npm</a:t>
            </a:r>
            <a:r>
              <a:rPr lang="it-IT" dirty="0">
                <a:latin typeface="Calibri"/>
              </a:rPr>
              <a:t> </a:t>
            </a:r>
            <a:r>
              <a:rPr lang="it-IT" dirty="0" err="1">
                <a:latin typeface="Calibri"/>
              </a:rPr>
              <a:t>install</a:t>
            </a:r>
            <a:r>
              <a:rPr lang="it-IT" dirty="0">
                <a:latin typeface="Calibri"/>
              </a:rPr>
              <a:t> -g  </a:t>
            </a:r>
            <a:r>
              <a:rPr lang="it-IT" dirty="0" err="1">
                <a:latin typeface="Calibri"/>
              </a:rPr>
              <a:t>typescript</a:t>
            </a:r>
            <a:r>
              <a:rPr lang="it-IT" dirty="0">
                <a:latin typeface="Calibri"/>
              </a:rPr>
              <a:t>  </a:t>
            </a:r>
            <a:r>
              <a:rPr lang="it-IT" dirty="0" err="1">
                <a:latin typeface="Calibri"/>
              </a:rPr>
              <a:t>tsd</a:t>
            </a:r>
            <a:r>
              <a:rPr lang="it-IT" dirty="0">
                <a:latin typeface="Calibri"/>
              </a:rPr>
              <a:t>  </a:t>
            </a:r>
            <a:endParaRPr lang="en-US" dirty="0">
              <a:latin typeface="Calibri"/>
            </a:endParaRPr>
          </a:p>
          <a:p>
            <a:pPr marL="0" indent="0">
              <a:buNone/>
            </a:pPr>
            <a:r>
              <a:rPr lang="it-IT" dirty="0">
                <a:latin typeface="Calibri"/>
              </a:rPr>
              <a:t>&gt; cd </a:t>
            </a:r>
            <a:r>
              <a:rPr lang="it-IT" dirty="0" err="1">
                <a:latin typeface="Calibri"/>
              </a:rPr>
              <a:t>ProjectDir</a:t>
            </a:r>
            <a:endParaRPr lang="en-US" dirty="0">
              <a:latin typeface="Calibri"/>
            </a:endParaRPr>
          </a:p>
          <a:p>
            <a:pPr marL="0" indent="0">
              <a:buNone/>
            </a:pPr>
            <a:r>
              <a:rPr lang="it-IT" dirty="0">
                <a:latin typeface="Calibri"/>
              </a:rPr>
              <a:t>&gt; </a:t>
            </a:r>
            <a:r>
              <a:rPr lang="it-IT" dirty="0" err="1">
                <a:latin typeface="Calibri"/>
              </a:rPr>
              <a:t>tsd</a:t>
            </a:r>
            <a:r>
              <a:rPr lang="it-IT" dirty="0">
                <a:latin typeface="Calibri"/>
              </a:rPr>
              <a:t> </a:t>
            </a:r>
            <a:r>
              <a:rPr lang="it-IT" dirty="0" err="1">
                <a:latin typeface="Calibri"/>
              </a:rPr>
              <a:t>init</a:t>
            </a:r>
            <a:endParaRPr lang="it-IT" dirty="0">
              <a:latin typeface="Calibri"/>
            </a:endParaRPr>
          </a:p>
          <a:p>
            <a:pPr marL="0" indent="0">
              <a:buNone/>
            </a:pPr>
            <a:r>
              <a:rPr lang="it-IT" dirty="0">
                <a:latin typeface="Calibri"/>
              </a:rPr>
              <a:t>&gt; </a:t>
            </a:r>
            <a:r>
              <a:rPr lang="it-IT" dirty="0" err="1">
                <a:latin typeface="Calibri"/>
              </a:rPr>
              <a:t>tsd</a:t>
            </a:r>
            <a:r>
              <a:rPr lang="it-IT" dirty="0">
                <a:latin typeface="Calibri"/>
              </a:rPr>
              <a:t> </a:t>
            </a:r>
            <a:r>
              <a:rPr lang="it-IT" dirty="0" err="1">
                <a:latin typeface="Calibri"/>
              </a:rPr>
              <a:t>install</a:t>
            </a:r>
            <a:r>
              <a:rPr lang="it-IT" dirty="0">
                <a:latin typeface="Calibri"/>
              </a:rPr>
              <a:t> </a:t>
            </a:r>
          </a:p>
          <a:p>
            <a:pPr marL="0" indent="0">
              <a:buNone/>
            </a:pPr>
            <a:r>
              <a:rPr lang="it-IT" dirty="0"/>
              <a:t>     </a:t>
            </a:r>
            <a:r>
              <a:rPr lang="it-IT" dirty="0" err="1">
                <a:latin typeface="Calibri"/>
              </a:rPr>
              <a:t>umbraco</a:t>
            </a:r>
            <a:endParaRPr lang="it-IT" dirty="0">
              <a:latin typeface="Calibri"/>
            </a:endParaRPr>
          </a:p>
          <a:p>
            <a:pPr marL="0" indent="0">
              <a:buNone/>
            </a:pPr>
            <a:r>
              <a:rPr lang="it-IT" dirty="0"/>
              <a:t>     </a:t>
            </a:r>
            <a:r>
              <a:rPr lang="it-IT" dirty="0" err="1">
                <a:latin typeface="Calibri"/>
              </a:rPr>
              <a:t>angularjs</a:t>
            </a:r>
            <a:r>
              <a:rPr lang="it-IT" dirty="0">
                <a:latin typeface="Calibri"/>
              </a:rPr>
              <a:t> </a:t>
            </a:r>
          </a:p>
          <a:p>
            <a:pPr marL="0" indent="0">
              <a:buNone/>
            </a:pPr>
            <a:r>
              <a:rPr lang="it-IT" dirty="0"/>
              <a:t>     </a:t>
            </a:r>
            <a:r>
              <a:rPr lang="it-IT" dirty="0">
                <a:latin typeface="Calibri"/>
              </a:rPr>
              <a:t>--</a:t>
            </a:r>
            <a:r>
              <a:rPr lang="it-IT" dirty="0" err="1">
                <a:latin typeface="Calibri"/>
              </a:rPr>
              <a:t>save</a:t>
            </a:r>
            <a:endParaRPr lang="it-IT" dirty="0">
              <a:latin typeface="Calibri"/>
            </a:endParaRPr>
          </a:p>
          <a:p>
            <a:pPr marL="0" indent="0">
              <a:buNone/>
            </a:pPr>
            <a:r>
              <a:rPr lang="it-IT" dirty="0">
                <a:latin typeface="Calibri"/>
              </a:rPr>
              <a:t>&gt; code .</a:t>
            </a:r>
          </a:p>
        </p:txBody>
      </p:sp>
    </p:spTree>
    <p:extLst>
      <p:ext uri="{BB962C8B-B14F-4D97-AF65-F5344CB8AC3E}">
        <p14:creationId xmlns:p14="http://schemas.microsoft.com/office/powerpoint/2010/main" val="3543473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Struttura cartelle x features/tipo</a:t>
            </a:r>
          </a:p>
        </p:txBody>
      </p:sp>
      <p:pic>
        <p:nvPicPr>
          <p:cNvPr id="4" name="Content Placeholder 3" descr="Schermata 2016-04-05 alle 16.59.04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763" y="1143611"/>
            <a:ext cx="8810625" cy="5076555"/>
          </a:xfrm>
        </p:spPr>
      </p:pic>
    </p:spTree>
    <p:extLst>
      <p:ext uri="{BB962C8B-B14F-4D97-AF65-F5344CB8AC3E}">
        <p14:creationId xmlns:p14="http://schemas.microsoft.com/office/powerpoint/2010/main" val="1854596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Struttura File &amp; Naming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333333"/>
                </a:solidFill>
                <a:latin typeface="Calibri"/>
              </a:rPr>
              <a:t>Organizzare </a:t>
            </a:r>
            <a:r>
              <a:rPr lang="en-US" dirty="0" err="1">
                <a:solidFill>
                  <a:srgbClr val="333333"/>
                </a:solidFill>
                <a:latin typeface="Calibri"/>
              </a:rPr>
              <a:t>i</a:t>
            </a:r>
            <a:r>
              <a:rPr lang="en-US" dirty="0">
                <a:solidFill>
                  <a:srgbClr val="333333"/>
                </a:solidFill>
                <a:latin typeface="Calibri"/>
              </a:rPr>
              <a:t> file in </a:t>
            </a:r>
            <a:r>
              <a:rPr lang="en-US" b="1" dirty="0">
                <a:solidFill>
                  <a:srgbClr val="333333"/>
                </a:solidFill>
                <a:latin typeface="Calibri"/>
              </a:rPr>
              <a:t>cartelle </a:t>
            </a:r>
            <a:r>
              <a:rPr lang="en-US" dirty="0">
                <a:solidFill>
                  <a:srgbClr val="333333"/>
                </a:solidFill>
                <a:latin typeface="Calibri"/>
              </a:rPr>
              <a:t>in base alle </a:t>
            </a:r>
            <a:r>
              <a:rPr lang="en-US" b="1" dirty="0">
                <a:solidFill>
                  <a:srgbClr val="333333"/>
                </a:solidFill>
                <a:latin typeface="Calibri"/>
              </a:rPr>
              <a:t>Features </a:t>
            </a:r>
            <a:r>
              <a:rPr lang="en-US" dirty="0">
                <a:solidFill>
                  <a:srgbClr val="333333"/>
                </a:solidFill>
                <a:latin typeface="Calibri"/>
              </a:rPr>
              <a:t>ossia le funzionalità / moduli applicativi ed eventualmente suddividerle in base al </a:t>
            </a:r>
            <a:r>
              <a:rPr lang="en-US" b="1" dirty="0">
                <a:solidFill>
                  <a:srgbClr val="333333"/>
                </a:solidFill>
                <a:latin typeface="Calibri"/>
              </a:rPr>
              <a:t>tipologia </a:t>
            </a:r>
            <a:r>
              <a:rPr lang="en-US" dirty="0">
                <a:solidFill>
                  <a:srgbClr val="333333"/>
                </a:solidFill>
                <a:latin typeface="Calibri"/>
              </a:rPr>
              <a:t>di file (component/services/controller...) </a:t>
            </a:r>
          </a:p>
          <a:p>
            <a:r>
              <a:rPr lang="en-US" dirty="0">
                <a:solidFill>
                  <a:srgbClr val="333333"/>
                </a:solidFill>
                <a:latin typeface="Calibri"/>
              </a:rPr>
              <a:t>Tipicamente file con </a:t>
            </a:r>
            <a:r>
              <a:rPr lang="en-US" b="1" dirty="0">
                <a:solidFill>
                  <a:srgbClr val="333333"/>
                </a:solidFill>
                <a:latin typeface="Calibri"/>
              </a:rPr>
              <a:t>Single Responsibility</a:t>
            </a:r>
            <a:endParaRPr lang="en-US" dirty="0">
              <a:solidFill>
                <a:srgbClr val="333333"/>
              </a:solidFill>
              <a:latin typeface="Calibri"/>
            </a:endParaRPr>
          </a:p>
          <a:p>
            <a:r>
              <a:rPr lang="en-US" dirty="0">
                <a:solidFill>
                  <a:srgbClr val="333333"/>
                </a:solidFill>
                <a:latin typeface="Calibri"/>
              </a:rPr>
              <a:t>Principio </a:t>
            </a:r>
            <a:r>
              <a:rPr lang="en-US" b="1" dirty="0">
                <a:solidFill>
                  <a:srgbClr val="333333"/>
                </a:solidFill>
                <a:latin typeface="Calibri"/>
              </a:rPr>
              <a:t>LIFT</a:t>
            </a:r>
          </a:p>
          <a:p>
            <a:pPr lvl="1"/>
            <a:r>
              <a:rPr lang="en-US" b="1" dirty="0" err="1">
                <a:solidFill>
                  <a:srgbClr val="333333"/>
                </a:solidFill>
                <a:latin typeface="Consolas"/>
              </a:rPr>
              <a:t>L </a:t>
            </a:r>
            <a:r>
              <a:rPr lang="en-US" dirty="0" err="1">
                <a:solidFill>
                  <a:srgbClr val="333333"/>
                </a:solidFill>
                <a:latin typeface="Calibri"/>
              </a:rPr>
              <a:t>ocating</a:t>
            </a:r>
            <a:r>
              <a:rPr lang="en-US" dirty="0">
                <a:solidFill>
                  <a:srgbClr val="333333"/>
                </a:solidFill>
                <a:latin typeface="Calibri"/>
              </a:rPr>
              <a:t> the </a:t>
            </a:r>
            <a:r>
              <a:rPr lang="en-US" dirty="0">
                <a:solidFill>
                  <a:srgbClr val="333333"/>
                </a:solidFill>
                <a:latin typeface="Calibri" charset="0"/>
              </a:rPr>
              <a:t>code is easy</a:t>
            </a:r>
          </a:p>
          <a:p>
            <a:pPr lvl="1"/>
            <a:r>
              <a:rPr lang="en-US" b="1" dirty="0" err="1">
                <a:solidFill>
                  <a:srgbClr val="333333"/>
                </a:solidFill>
                <a:latin typeface="Consolas" charset="0"/>
              </a:rPr>
              <a:t>I </a:t>
            </a:r>
            <a:r>
              <a:rPr lang="en-US" dirty="0" err="1">
                <a:solidFill>
                  <a:srgbClr val="333333"/>
                </a:solidFill>
                <a:latin typeface="Calibri" charset="0"/>
              </a:rPr>
              <a:t>dentify</a:t>
            </a:r>
            <a:r>
              <a:rPr lang="en-US" dirty="0">
                <a:solidFill>
                  <a:srgbClr val="333333"/>
                </a:solidFill>
                <a:latin typeface="Calibri" charset="0"/>
              </a:rPr>
              <a:t> code at a glance</a:t>
            </a:r>
          </a:p>
          <a:p>
            <a:pPr lvl="1"/>
            <a:r>
              <a:rPr lang="en-US" b="1" dirty="0" err="1">
                <a:solidFill>
                  <a:srgbClr val="333333"/>
                </a:solidFill>
                <a:latin typeface="Consolas" charset="0"/>
              </a:rPr>
              <a:t>F </a:t>
            </a:r>
            <a:r>
              <a:rPr lang="en-US" dirty="0" err="1">
                <a:solidFill>
                  <a:srgbClr val="333333"/>
                </a:solidFill>
                <a:latin typeface="Calibri" charset="0"/>
              </a:rPr>
              <a:t>lat</a:t>
            </a:r>
            <a:r>
              <a:rPr lang="en-US" dirty="0">
                <a:solidFill>
                  <a:srgbClr val="333333"/>
                </a:solidFill>
                <a:latin typeface="Calibri" charset="0"/>
              </a:rPr>
              <a:t> structure as long as you can</a:t>
            </a:r>
          </a:p>
          <a:p>
            <a:pPr lvl="1"/>
            <a:r>
              <a:rPr lang="en-US" b="1" dirty="0" err="1">
                <a:solidFill>
                  <a:srgbClr val="333333"/>
                </a:solidFill>
                <a:latin typeface="Consolas" charset="0"/>
              </a:rPr>
              <a:t>T </a:t>
            </a:r>
            <a:r>
              <a:rPr lang="en-US" dirty="0" err="1">
                <a:solidFill>
                  <a:srgbClr val="333333"/>
                </a:solidFill>
                <a:latin typeface="Calibri" charset="0"/>
              </a:rPr>
              <a:t>ry</a:t>
            </a:r>
            <a:r>
              <a:rPr lang="en-US" dirty="0">
                <a:solidFill>
                  <a:srgbClr val="333333"/>
                </a:solidFill>
                <a:latin typeface="Calibri" charset="0"/>
              </a:rPr>
              <a:t> to stay DRY (Don’t Repeat Yourself)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94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8145463" cy="889000"/>
          </a:xfrm>
        </p:spPr>
        <p:txBody>
          <a:bodyPr>
            <a:normAutofit/>
          </a:bodyPr>
          <a:lstStyle/>
          <a:p>
            <a:r>
              <a:rPr lang="en-US" dirty="0"/>
              <a:t>TS namespace --&gt; angular module</a:t>
            </a:r>
          </a:p>
        </p:txBody>
      </p:sp>
      <p:pic>
        <p:nvPicPr>
          <p:cNvPr id="4" name="Content Placeholder 3" descr="Schermata 2016-04-05 alle 17.04.18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740" y="3136535"/>
            <a:ext cx="8963026" cy="3514179"/>
          </a:xfrm>
        </p:spPr>
      </p:pic>
      <p:sp>
        <p:nvSpPr>
          <p:cNvPr id="6" name="TextBox 5"/>
          <p:cNvSpPr txBox="1"/>
          <p:nvPr/>
        </p:nvSpPr>
        <p:spPr>
          <a:xfrm>
            <a:off x="182563" y="1143000"/>
            <a:ext cx="8763000" cy="181588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dirty="0">
                <a:solidFill>
                  <a:srgbClr val="333333"/>
                </a:solidFill>
                <a:latin typeface="Calibri" charset="0"/>
              </a:rPr>
              <a:t>TRICK: Sfruttare </a:t>
            </a:r>
            <a:r>
              <a:rPr lang="en-US" sz="2800" dirty="0" err="1">
                <a:solidFill>
                  <a:srgbClr val="333333"/>
                </a:solidFill>
                <a:latin typeface="Calibri" charset="0"/>
              </a:rPr>
              <a:t>i</a:t>
            </a:r>
            <a:r>
              <a:rPr lang="en-US" sz="2800" dirty="0">
                <a:solidFill>
                  <a:srgbClr val="333333"/>
                </a:solidFill>
                <a:latin typeface="Calibri" charset="0"/>
              </a:rPr>
              <a:t> </a:t>
            </a:r>
            <a:r>
              <a:rPr lang="en-US" sz="2800" b="1" i="1" dirty="0">
                <a:solidFill>
                  <a:srgbClr val="333333"/>
                </a:solidFill>
                <a:latin typeface="Calibri" charset="0"/>
              </a:rPr>
              <a:t>namespace di TS</a:t>
            </a:r>
            <a:r>
              <a:rPr lang="en-US" sz="2800" dirty="0">
                <a:solidFill>
                  <a:srgbClr val="333333"/>
                </a:solidFill>
                <a:latin typeface="Calibri" charset="0"/>
              </a:rPr>
              <a:t> per organizzare tutti </a:t>
            </a:r>
            <a:r>
              <a:rPr lang="en-US" sz="2800" dirty="0" err="1">
                <a:solidFill>
                  <a:srgbClr val="333333"/>
                </a:solidFill>
                <a:latin typeface="Calibri" charset="0"/>
              </a:rPr>
              <a:t>i</a:t>
            </a:r>
            <a:r>
              <a:rPr lang="en-US" sz="2800" dirty="0">
                <a:solidFill>
                  <a:srgbClr val="333333"/>
                </a:solidFill>
                <a:latin typeface="Calibri" charset="0"/>
              </a:rPr>
              <a:t> controllers/services/directives relativi ad una </a:t>
            </a:r>
            <a:r>
              <a:rPr lang="en-US" sz="2800" b="1" i="1" dirty="0">
                <a:solidFill>
                  <a:srgbClr val="333333"/>
                </a:solidFill>
                <a:latin typeface="Calibri" charset="0"/>
              </a:rPr>
              <a:t>feature </a:t>
            </a:r>
            <a:r>
              <a:rPr lang="en-US" sz="2800" dirty="0">
                <a:solidFill>
                  <a:srgbClr val="333333"/>
                </a:solidFill>
                <a:latin typeface="Calibri" charset="0"/>
              </a:rPr>
              <a:t>in un'unica </a:t>
            </a:r>
            <a:r>
              <a:rPr lang="en-US" sz="2800" b="1" i="1" dirty="0">
                <a:solidFill>
                  <a:srgbClr val="333333"/>
                </a:solidFill>
                <a:latin typeface="Calibri" charset="0"/>
              </a:rPr>
              <a:t>IIFE </a:t>
            </a:r>
            <a:r>
              <a:rPr lang="en-US" sz="2800" dirty="0">
                <a:solidFill>
                  <a:srgbClr val="333333"/>
                </a:solidFill>
                <a:latin typeface="Calibri" charset="0"/>
              </a:rPr>
              <a:t>(oggetto/revealing module pattern) e poi </a:t>
            </a:r>
            <a:r>
              <a:rPr lang="en-US" sz="2800" b="1" i="1" dirty="0">
                <a:solidFill>
                  <a:srgbClr val="333333"/>
                </a:solidFill>
                <a:latin typeface="Calibri" charset="0"/>
              </a:rPr>
              <a:t>registrarli </a:t>
            </a:r>
            <a:r>
              <a:rPr lang="en-US" sz="2800" dirty="0">
                <a:solidFill>
                  <a:srgbClr val="333333"/>
                </a:solidFill>
                <a:latin typeface="Calibri" charset="0"/>
              </a:rPr>
              <a:t>con unica chiamata ...(obj) </a:t>
            </a:r>
            <a:r>
              <a:rPr lang="en-US" sz="2800" b="1" i="1" dirty="0">
                <a:solidFill>
                  <a:srgbClr val="333333"/>
                </a:solidFill>
                <a:latin typeface="Calibri" charset="0"/>
              </a:rPr>
              <a:t>nel module angular</a:t>
            </a:r>
            <a:r>
              <a:rPr lang="en-US" sz="2800" dirty="0">
                <a:solidFill>
                  <a:srgbClr val="333333"/>
                </a:solidFill>
                <a:latin typeface="Calibri" charset="0"/>
              </a:rPr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52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Chi sono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0875"/>
            <a:ext cx="7886700" cy="5066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b="1" dirty="0"/>
              <a:t>		Daniele </a:t>
            </a:r>
            <a:r>
              <a:rPr lang="it-IT" b="1" dirty="0" err="1"/>
              <a:t>Morosinotto</a:t>
            </a:r>
            <a:endParaRPr lang="it-IT" b="1" dirty="0"/>
          </a:p>
          <a:p>
            <a:pPr marL="0" indent="0">
              <a:buNone/>
            </a:pPr>
            <a:r>
              <a:rPr lang="it-IT" i="1" dirty="0"/>
              <a:t>		</a:t>
            </a:r>
            <a:r>
              <a:rPr lang="it-IT" i="1" dirty="0">
                <a:latin typeface="Calibri" charset="0"/>
              </a:rPr>
              <a:t>JavaScript enthusiast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	</a:t>
            </a:r>
            <a:br>
              <a:rPr lang="it-IT" dirty="0"/>
            </a:br>
            <a:r>
              <a:rPr lang="it-IT" dirty="0"/>
              <a:t>	</a:t>
            </a:r>
          </a:p>
          <a:p>
            <a:pPr marL="0" indent="0">
              <a:buNone/>
            </a:pPr>
            <a:r>
              <a:rPr lang="it-IT" dirty="0"/>
              <a:t>	</a:t>
            </a:r>
          </a:p>
          <a:p>
            <a:pPr marL="0" indent="0">
              <a:buNone/>
            </a:pPr>
            <a:r>
              <a:rPr lang="it-IT" dirty="0"/>
              <a:t>           d.morosinotto@icloud.com</a:t>
            </a:r>
          </a:p>
          <a:p>
            <a:pPr marL="0" indent="0">
              <a:buNone/>
            </a:pPr>
            <a:r>
              <a:rPr lang="it-IT" dirty="0"/>
              <a:t>           @</a:t>
            </a:r>
            <a:r>
              <a:rPr lang="it-IT" dirty="0" err="1"/>
              <a:t>dmorosinotto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18" y="4598657"/>
            <a:ext cx="432000" cy="43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18" y="4089399"/>
            <a:ext cx="432000" cy="432000"/>
          </a:xfrm>
          <a:prstGeom prst="rect">
            <a:avLst/>
          </a:prstGeom>
        </p:spPr>
      </p:pic>
      <p:pic>
        <p:nvPicPr>
          <p:cNvPr id="7" name="Picture 6" descr="Daniele_circ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66" y="1028979"/>
            <a:ext cx="1689339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36656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As + Services --&gt; class</a:t>
            </a:r>
          </a:p>
        </p:txBody>
      </p:sp>
      <p:pic>
        <p:nvPicPr>
          <p:cNvPr id="4" name="Content Placeholder 3" descr="Schermata 2016-04-05 alle 17.05.48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528" y="2892983"/>
            <a:ext cx="5151735" cy="3921668"/>
          </a:xfrm>
        </p:spPr>
      </p:pic>
      <p:pic>
        <p:nvPicPr>
          <p:cNvPr id="6" name="Picture 5" descr="Schermata 2016-04-05 alle 17.06.5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544" y="4081891"/>
            <a:ext cx="4675956" cy="2521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528" y="1135811"/>
            <a:ext cx="8763000" cy="181588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33333"/>
                </a:solidFill>
                <a:latin typeface="Calibri" charset="0"/>
              </a:rPr>
              <a:t>Evitare l'uso di $scope e usare sintassi </a:t>
            </a:r>
            <a:r>
              <a:rPr lang="en-US" sz="2800" dirty="0" err="1">
                <a:solidFill>
                  <a:srgbClr val="333333"/>
                </a:solidFill>
                <a:latin typeface="Calibri" charset="0"/>
              </a:rPr>
              <a:t>ControllerAs</a:t>
            </a:r>
            <a:r>
              <a:rPr lang="en-US" sz="2800" dirty="0">
                <a:solidFill>
                  <a:srgbClr val="333333"/>
                </a:solidFill>
                <a:latin typeface="Calibri" charset="0"/>
              </a:rPr>
              <a:t> in modo che il vm punti al this della class in typescript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33333"/>
                </a:solidFill>
              </a:rPr>
              <a:t>Usare </a:t>
            </a:r>
            <a:r>
              <a:rPr lang="en-US" sz="2800" dirty="0" err="1">
                <a:solidFill>
                  <a:srgbClr val="333333"/>
                </a:solidFill>
              </a:rPr>
              <a:t>i</a:t>
            </a:r>
            <a:r>
              <a:rPr lang="en-US" sz="2800" dirty="0">
                <a:solidFill>
                  <a:srgbClr val="333333"/>
                </a:solidFill>
              </a:rPr>
              <a:t> Services (che sono istanze singleton) come data store x isolare logica e dati comuni condivisi tra più ctrl</a:t>
            </a:r>
          </a:p>
        </p:txBody>
      </p:sp>
    </p:spTree>
    <p:extLst>
      <p:ext uri="{BB962C8B-B14F-4D97-AF65-F5344CB8AC3E}">
        <p14:creationId xmlns:p14="http://schemas.microsoft.com/office/powerpoint/2010/main" val="211478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Usare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/>
              <a:t>COMPONENT </a:t>
            </a:r>
            <a:r>
              <a:rPr lang="en-US" dirty="0"/>
              <a:t>= </a:t>
            </a:r>
          </a:p>
          <a:p>
            <a:pPr marL="457200" lvl="1" indent="0">
              <a:buNone/>
            </a:pPr>
            <a:r>
              <a:rPr lang="en-US" sz="2800" b="1" dirty="0"/>
              <a:t>Directive </a:t>
            </a:r>
            <a:r>
              <a:rPr lang="en-US" dirty="0"/>
              <a:t>(per definire input/out e il template html) </a:t>
            </a:r>
            <a:r>
              <a:rPr lang="en-US" sz="2800" b="1" dirty="0"/>
              <a:t>+</a:t>
            </a:r>
            <a:r>
              <a:rPr lang="en-US" dirty="0"/>
              <a:t> </a:t>
            </a:r>
            <a:r>
              <a:rPr lang="en-US" b="1" dirty="0"/>
              <a:t>Controller </a:t>
            </a:r>
            <a:r>
              <a:rPr lang="en-US" dirty="0"/>
              <a:t>(per gestire isolate scope della logica interna)</a:t>
            </a:r>
          </a:p>
          <a:p>
            <a:pPr lvl="1"/>
            <a:endParaRPr lang="en-US" dirty="0"/>
          </a:p>
          <a:p>
            <a:r>
              <a:rPr lang="en-US" sz="2400" dirty="0"/>
              <a:t>Creare la Directive con </a:t>
            </a:r>
            <a:r>
              <a:rPr lang="en-US" sz="2400" b="1" dirty="0"/>
              <a:t>IsoleteScope </a:t>
            </a:r>
            <a:r>
              <a:rPr lang="en-US" sz="2400" dirty="0"/>
              <a:t>{input: =/@, output: &amp;} + </a:t>
            </a:r>
            <a:r>
              <a:rPr lang="en-US" sz="2400" b="1" dirty="0"/>
              <a:t>bindToController </a:t>
            </a:r>
            <a:r>
              <a:rPr lang="en-US" sz="2400" dirty="0"/>
              <a:t>e sintassi </a:t>
            </a:r>
            <a:r>
              <a:rPr lang="en-US" sz="2400" b="1" dirty="0" err="1"/>
              <a:t>ControllerAs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TRICK: helper </a:t>
            </a:r>
            <a:r>
              <a:rPr lang="en-US" sz="2400" b="1" dirty="0" err="1"/>
              <a:t>makeComponent</a:t>
            </a:r>
            <a:r>
              <a:rPr lang="en-US" sz="2400" b="1" dirty="0"/>
              <a:t> </a:t>
            </a:r>
            <a:r>
              <a:rPr lang="en-US" sz="2400" dirty="0"/>
              <a:t>per gestire la costruzione e definizione in modo semplice e chiaro della Directive + Ctrl 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079990" y="5083175"/>
            <a:ext cx="2986406" cy="1173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COMPONENT = </a:t>
            </a:r>
          </a:p>
          <a:p>
            <a:pPr algn="ctr"/>
            <a:r>
              <a:rPr lang="en-US" b="1" dirty="0"/>
              <a:t>Directive </a:t>
            </a:r>
            <a:r>
              <a:rPr lang="en-US" dirty="0"/>
              <a:t>(template) + </a:t>
            </a:r>
          </a:p>
          <a:p>
            <a:pPr algn="ctr"/>
            <a:r>
              <a:rPr lang="en-US" b="1" dirty="0"/>
              <a:t>Controller </a:t>
            </a:r>
            <a:r>
              <a:rPr lang="en-US" dirty="0"/>
              <a:t>(logica)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447386" y="5536062"/>
            <a:ext cx="628968" cy="2860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6073379" y="5536062"/>
            <a:ext cx="628968" cy="2860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5105" y="5349156"/>
            <a:ext cx="2118360" cy="64611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INPUT </a:t>
            </a:r>
            <a:r>
              <a:rPr lang="en-US" dirty="0" err="1"/>
              <a:t>DATI</a:t>
            </a:r>
            <a:endParaRPr lang="en-US" dirty="0"/>
          </a:p>
          <a:p>
            <a:pPr algn="ctr"/>
            <a:r>
              <a:rPr lang="en-US" dirty="0"/>
              <a:t>binding: '=' '&lt;' '@'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5983" y="5281666"/>
            <a:ext cx="2118360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OUTPUT EVENTI</a:t>
            </a:r>
          </a:p>
          <a:p>
            <a:pPr algn="ctr"/>
            <a:r>
              <a:rPr lang="en-US" dirty="0"/>
              <a:t>binding: '&amp;'</a:t>
            </a:r>
          </a:p>
        </p:txBody>
      </p:sp>
    </p:spTree>
    <p:extLst>
      <p:ext uri="{BB962C8B-B14F-4D97-AF65-F5344CB8AC3E}">
        <p14:creationId xmlns:p14="http://schemas.microsoft.com/office/powerpoint/2010/main" val="1656992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Architecture</a:t>
            </a:r>
          </a:p>
        </p:txBody>
      </p:sp>
      <p:pic>
        <p:nvPicPr>
          <p:cNvPr id="4" name="Content Placeholder 3" descr="schermata-edit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117" y="1112361"/>
            <a:ext cx="7172325" cy="3905250"/>
          </a:xfrm>
        </p:spPr>
      </p:pic>
      <p:sp>
        <p:nvSpPr>
          <p:cNvPr id="5" name="Rectangle 4"/>
          <p:cNvSpPr/>
          <p:nvPr/>
        </p:nvSpPr>
        <p:spPr>
          <a:xfrm flipV="1">
            <a:off x="549275" y="1485900"/>
            <a:ext cx="6934518" cy="35083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0188" y="1274763"/>
            <a:ext cx="7377112" cy="373284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5755" y="2236788"/>
            <a:ext cx="7162483" cy="41275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5616575" y="2636838"/>
            <a:ext cx="1874520" cy="34925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8613" y="3141029"/>
            <a:ext cx="7132637" cy="172307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540625" y="1506538"/>
            <a:ext cx="1492250" cy="249299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b="1" dirty="0" err="1">
                <a:solidFill>
                  <a:srgbClr val="2E75B5"/>
                </a:solidFill>
              </a:rPr>
              <a:t>Xe</a:t>
            </a:r>
            <a:r>
              <a:rPr lang="en-US" b="1" dirty="0">
                <a:solidFill>
                  <a:srgbClr val="2E75B5"/>
                </a:solidFill>
              </a:rPr>
              <a:t>-Counter</a:t>
            </a:r>
            <a:endParaRPr lang="it-IT" b="1" dirty="0">
              <a:solidFill>
                <a:srgbClr val="2E75B5"/>
              </a:solidFill>
            </a:endParaRPr>
          </a:p>
          <a:p>
            <a:pPr algn="ctr"/>
            <a:r>
              <a:rPr lang="en-US" sz="1200" dirty="0"/>
              <a:t> </a:t>
            </a:r>
          </a:p>
          <a:p>
            <a:pPr algn="ctr"/>
            <a:endParaRPr lang="en-US" dirty="0"/>
          </a:p>
          <a:p>
            <a:pPr algn="ctr"/>
            <a:r>
              <a:rPr lang="en-US" b="1" dirty="0" err="1">
                <a:solidFill>
                  <a:srgbClr val="FFC000"/>
                </a:solidFill>
              </a:rPr>
              <a:t>Xe</a:t>
            </a:r>
            <a:r>
              <a:rPr lang="en-US" b="1" dirty="0">
                <a:solidFill>
                  <a:srgbClr val="FFC000"/>
                </a:solidFill>
              </a:rPr>
              <a:t>-Filter</a:t>
            </a:r>
          </a:p>
          <a:p>
            <a:pPr algn="ctr"/>
            <a:r>
              <a:rPr lang="en-US" sz="800" dirty="0"/>
              <a:t> </a:t>
            </a:r>
            <a:r>
              <a:rPr lang="en-US" dirty="0" err="1"/>
              <a:t>Xe</a:t>
            </a:r>
            <a:r>
              <a:rPr lang="en-US" dirty="0"/>
              <a:t>-Registration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b="1" dirty="0" err="1">
                <a:solidFill>
                  <a:srgbClr val="538135"/>
                </a:solidFill>
              </a:rPr>
              <a:t>Xe</a:t>
            </a:r>
            <a:r>
              <a:rPr lang="en-US" b="1" dirty="0">
                <a:solidFill>
                  <a:srgbClr val="538135"/>
                </a:solidFill>
              </a:rPr>
              <a:t>-List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9003" y="932644"/>
            <a:ext cx="3459480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b="1" dirty="0" err="1">
                <a:solidFill>
                  <a:srgbClr val="ED7D31"/>
                </a:solidFill>
              </a:rPr>
              <a:t>MainCtrl</a:t>
            </a:r>
            <a:r>
              <a:rPr lang="en-US" b="1" dirty="0">
                <a:solidFill>
                  <a:srgbClr val="ED7D31"/>
                </a:solidFill>
              </a:rPr>
              <a:t> = Xe-Smart-Main</a:t>
            </a:r>
            <a:endParaRPr lang="it-IT" b="1" dirty="0">
              <a:solidFill>
                <a:srgbClr val="ED7D3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52762" y="5029200"/>
            <a:ext cx="5486401" cy="166211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Calibri" charset="0"/>
              </a:rPr>
              <a:t>Gerarchia albero componenti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Calibri" charset="0"/>
              </a:rPr>
              <a:t>Data flow-down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04040"/>
                </a:solidFill>
                <a:latin typeface="Calibri" charset="0"/>
              </a:rPr>
              <a:t>Event </a:t>
            </a:r>
            <a:r>
              <a:rPr lang="en-US" sz="2800" dirty="0" err="1">
                <a:solidFill>
                  <a:srgbClr val="404040"/>
                </a:solidFill>
                <a:latin typeface="Calibri" charset="0"/>
              </a:rPr>
              <a:t>flow</a:t>
            </a:r>
            <a:r>
              <a:rPr lang="en-US" sz="2800" dirty="0">
                <a:solidFill>
                  <a:srgbClr val="404040"/>
                </a:solidFill>
                <a:latin typeface="Calibri" charset="0"/>
              </a:rPr>
              <a:t>-up</a:t>
            </a:r>
          </a:p>
          <a:p>
            <a:pPr algn="ctr"/>
            <a:endParaRPr lang="en-US" dirty="0"/>
          </a:p>
        </p:txBody>
      </p:sp>
      <p:pic>
        <p:nvPicPr>
          <p:cNvPr id="13" name="Picture 12" descr="component-tree-angular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99" y="5029200"/>
            <a:ext cx="1738599" cy="131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89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8145463" cy="889000"/>
          </a:xfrm>
        </p:spPr>
        <p:txBody>
          <a:bodyPr>
            <a:normAutofit/>
          </a:bodyPr>
          <a:lstStyle/>
          <a:p>
            <a:r>
              <a:rPr lang="en-US" dirty="0"/>
              <a:t>Smart &amp; Dumb Component</a:t>
            </a:r>
          </a:p>
        </p:txBody>
      </p:sp>
      <p:pic>
        <p:nvPicPr>
          <p:cNvPr id="4" name="Content Placeholder 3" descr="smart-dumb-comp-architectur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740" y="2989318"/>
            <a:ext cx="8963026" cy="3808613"/>
          </a:xfrm>
        </p:spPr>
      </p:pic>
      <p:sp>
        <p:nvSpPr>
          <p:cNvPr id="6" name="TextBox 5"/>
          <p:cNvSpPr txBox="1"/>
          <p:nvPr/>
        </p:nvSpPr>
        <p:spPr>
          <a:xfrm>
            <a:off x="182563" y="1143000"/>
            <a:ext cx="8763000" cy="193899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</a:rPr>
              <a:t>SMART </a:t>
            </a:r>
            <a:r>
              <a:rPr lang="en-US" sz="2400" dirty="0">
                <a:solidFill>
                  <a:srgbClr val="333333"/>
                </a:solidFill>
              </a:rPr>
              <a:t>= Si incarica di orchestrare </a:t>
            </a:r>
            <a:r>
              <a:rPr lang="en-US" sz="2400" dirty="0" err="1">
                <a:solidFill>
                  <a:srgbClr val="333333"/>
                </a:solidFill>
              </a:rPr>
              <a:t>i</a:t>
            </a:r>
            <a:r>
              <a:rPr lang="en-US" sz="2400" dirty="0">
                <a:solidFill>
                  <a:srgbClr val="333333"/>
                </a:solidFill>
              </a:rPr>
              <a:t> flussi, recupera </a:t>
            </a:r>
            <a:r>
              <a:rPr lang="en-US" sz="2400" dirty="0" err="1">
                <a:solidFill>
                  <a:srgbClr val="333333"/>
                </a:solidFill>
              </a:rPr>
              <a:t>i</a:t>
            </a:r>
            <a:r>
              <a:rPr lang="en-US" sz="2400" dirty="0">
                <a:solidFill>
                  <a:srgbClr val="333333"/>
                </a:solidFill>
              </a:rPr>
              <a:t> dati dai servizi e li passa ai componenti figli, inoltre gestisce </a:t>
            </a:r>
            <a:r>
              <a:rPr lang="en-US" sz="2400" dirty="0" err="1">
                <a:solidFill>
                  <a:srgbClr val="333333"/>
                </a:solidFill>
              </a:rPr>
              <a:t>i</a:t>
            </a:r>
            <a:r>
              <a:rPr lang="en-US" sz="2400" dirty="0">
                <a:solidFill>
                  <a:srgbClr val="333333"/>
                </a:solidFill>
              </a:rPr>
              <a:t> vari eventi dei figli per agire/manipolare </a:t>
            </a:r>
            <a:r>
              <a:rPr lang="en-US" sz="2400" dirty="0" err="1">
                <a:solidFill>
                  <a:srgbClr val="333333"/>
                </a:solidFill>
              </a:rPr>
              <a:t>i</a:t>
            </a:r>
            <a:r>
              <a:rPr lang="en-US" sz="2400" dirty="0">
                <a:solidFill>
                  <a:srgbClr val="333333"/>
                </a:solidFill>
              </a:rPr>
              <a:t> dati ( contiene logica applicativa)  </a:t>
            </a:r>
          </a:p>
          <a:p>
            <a:r>
              <a:rPr lang="en-US" sz="2400" b="1" dirty="0">
                <a:solidFill>
                  <a:srgbClr val="333333"/>
                </a:solidFill>
              </a:rPr>
              <a:t>DUMB </a:t>
            </a:r>
            <a:r>
              <a:rPr lang="en-US" sz="2400" dirty="0">
                <a:solidFill>
                  <a:srgbClr val="333333"/>
                </a:solidFill>
              </a:rPr>
              <a:t>= Semplice presentazione dei dati di ingresso, e nel caso di azioni le cattura </a:t>
            </a:r>
            <a:r>
              <a:rPr lang="en-US" sz="2400" dirty="0" err="1">
                <a:solidFill>
                  <a:srgbClr val="333333"/>
                </a:solidFill>
              </a:rPr>
              <a:t>ed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emette</a:t>
            </a:r>
            <a:r>
              <a:rPr lang="en-US" sz="2400" dirty="0">
                <a:solidFill>
                  <a:srgbClr val="333333"/>
                </a:solidFill>
              </a:rPr>
              <a:t> evento in output (NO logica applicativa!)</a:t>
            </a:r>
          </a:p>
        </p:txBody>
      </p:sp>
    </p:spTree>
    <p:extLst>
      <p:ext uri="{BB962C8B-B14F-4D97-AF65-F5344CB8AC3E}">
        <p14:creationId xmlns:p14="http://schemas.microsoft.com/office/powerpoint/2010/main" val="2895955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Angular + Typescript = WIN WIN!!!</a:t>
            </a:r>
          </a:p>
        </p:txBody>
      </p:sp>
      <p:pic>
        <p:nvPicPr>
          <p:cNvPr id="4" name="Content Placeholder 3" descr="meme-yoda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1825" y="993775"/>
            <a:ext cx="4711700" cy="5405120"/>
          </a:xfrm>
        </p:spPr>
      </p:pic>
      <p:pic>
        <p:nvPicPr>
          <p:cNvPr id="3" name="Picture 2" descr="lampadina-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8698"/>
            <a:ext cx="4449554" cy="47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75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e Refernce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Angular Style Guide: </a:t>
            </a:r>
            <a:r>
              <a:rPr lang="en-US" dirty="0">
                <a:hlinkClick r:id="rId3"/>
              </a:rPr>
              <a:t>John Papa</a:t>
            </a:r>
            <a:r>
              <a:rPr lang="en-US" dirty="0"/>
              <a:t> e </a:t>
            </a:r>
            <a:r>
              <a:rPr lang="en-US" dirty="0">
                <a:hlinkClick r:id="rId4"/>
              </a:rPr>
              <a:t>Todd Motto</a:t>
            </a:r>
          </a:p>
          <a:p>
            <a:r>
              <a:rPr lang="en-US" dirty="0"/>
              <a:t>Avoid Controller </a:t>
            </a:r>
            <a:r>
              <a:rPr lang="en-US" dirty="0">
                <a:hlinkClick r:id="rId5"/>
              </a:rPr>
              <a:t>use Directive</a:t>
            </a:r>
            <a:endParaRPr lang="en-US" dirty="0"/>
          </a:p>
          <a:p>
            <a:r>
              <a:rPr lang="en-US" dirty="0"/>
              <a:t>Refactor NG-App to </a:t>
            </a:r>
            <a:r>
              <a:rPr lang="en-US" dirty="0">
                <a:hlinkClick r:id="rId6"/>
              </a:rPr>
              <a:t>Component Style</a:t>
            </a:r>
            <a:endParaRPr lang="en-US" dirty="0"/>
          </a:p>
          <a:p>
            <a:r>
              <a:rPr lang="en-US" dirty="0"/>
              <a:t>Articoli </a:t>
            </a:r>
            <a:r>
              <a:rPr lang="en-US" dirty="0">
                <a:hlinkClick r:id="rId7"/>
              </a:rPr>
              <a:t>Smart/Dump</a:t>
            </a:r>
            <a:r>
              <a:rPr lang="en-US" dirty="0"/>
              <a:t> Component</a:t>
            </a:r>
          </a:p>
          <a:p>
            <a:r>
              <a:rPr lang="en-US" dirty="0">
                <a:hlinkClick r:id="rId8"/>
              </a:rPr>
              <a:t>Presentational &amp; Container</a:t>
            </a:r>
            <a:r>
              <a:rPr lang="en-US" dirty="0"/>
              <a:t> Component</a:t>
            </a:r>
          </a:p>
          <a:p>
            <a:r>
              <a:rPr lang="en-US" dirty="0"/>
              <a:t>Sito ufficiale Typescript </a:t>
            </a:r>
            <a:r>
              <a:rPr lang="en-US" dirty="0">
                <a:hlinkClick r:id="rId9"/>
              </a:rPr>
              <a:t>Handbooks</a:t>
            </a:r>
            <a:endParaRPr lang="en-US" dirty="0"/>
          </a:p>
          <a:p>
            <a:r>
              <a:rPr lang="en-US" dirty="0">
                <a:latin typeface="Calibri" charset="0"/>
              </a:rPr>
              <a:t>Sito ufficiale AngularJS </a:t>
            </a:r>
            <a:r>
              <a:rPr lang="en-US" dirty="0">
                <a:latin typeface="Calibri" charset="0"/>
                <a:hlinkClick r:id="rId10"/>
              </a:rPr>
              <a:t>module.component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alibri" charset="0"/>
              </a:rPr>
              <a:t>AngularJS </a:t>
            </a:r>
            <a:r>
              <a:rPr lang="en-US" dirty="0">
                <a:solidFill>
                  <a:srgbClr val="000000"/>
                </a:solidFill>
                <a:latin typeface="Calibri" charset="0"/>
                <a:hlinkClick r:id="rId11"/>
              </a:rPr>
              <a:t>CheatSheet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: Service/Directive/Route...</a:t>
            </a:r>
          </a:p>
          <a:p>
            <a:r>
              <a:rPr lang="en-US" dirty="0">
                <a:solidFill>
                  <a:srgbClr val="404040"/>
                </a:solidFill>
                <a:latin typeface="Calibri" charset="0"/>
              </a:rPr>
              <a:t>NG2 are you Ready? Concetti NG2: </a:t>
            </a:r>
            <a:r>
              <a:rPr lang="en-US" dirty="0">
                <a:solidFill>
                  <a:srgbClr val="404040"/>
                </a:solidFill>
                <a:latin typeface="Calibri" charset="0"/>
                <a:hlinkClick r:id="rId12"/>
              </a:rPr>
              <a:t>slide</a:t>
            </a:r>
            <a:r>
              <a:rPr lang="en-US" dirty="0">
                <a:solidFill>
                  <a:srgbClr val="404040"/>
                </a:solidFill>
                <a:latin typeface="Calibri" charset="0"/>
              </a:rPr>
              <a:t> / </a:t>
            </a:r>
            <a:r>
              <a:rPr lang="en-US" dirty="0">
                <a:solidFill>
                  <a:srgbClr val="404040"/>
                </a:solidFill>
                <a:latin typeface="Calibri" charset="0"/>
                <a:hlinkClick r:id="rId13"/>
              </a:rPr>
              <a:t>video</a:t>
            </a:r>
            <a:endParaRPr lang="en-US" dirty="0">
              <a:solidFill>
                <a:srgbClr val="404040"/>
              </a:solidFill>
              <a:latin typeface="Calibri" charset="0"/>
            </a:endParaRPr>
          </a:p>
          <a:p>
            <a:r>
              <a:rPr lang="en-US" dirty="0">
                <a:solidFill>
                  <a:srgbClr val="404040"/>
                </a:solidFill>
                <a:latin typeface="Calibri" charset="0"/>
              </a:rPr>
              <a:t>ngMetadata libreria NG1 sintassi NG2: </a:t>
            </a:r>
            <a:r>
              <a:rPr lang="en-US" dirty="0">
                <a:solidFill>
                  <a:srgbClr val="404040"/>
                </a:solidFill>
                <a:latin typeface="Calibri" charset="0"/>
                <a:hlinkClick r:id="rId14"/>
              </a:rPr>
              <a:t>slide</a:t>
            </a:r>
            <a:r>
              <a:rPr lang="en-US" dirty="0">
                <a:solidFill>
                  <a:srgbClr val="404040"/>
                </a:solidFill>
                <a:latin typeface="Calibri" charset="0"/>
              </a:rPr>
              <a:t> / </a:t>
            </a:r>
            <a:r>
              <a:rPr lang="en-US" dirty="0">
                <a:solidFill>
                  <a:srgbClr val="404040"/>
                </a:solidFill>
                <a:latin typeface="Calibri" charset="0"/>
                <a:hlinkClick r:id="rId15"/>
              </a:rPr>
              <a:t>video</a:t>
            </a:r>
            <a:r>
              <a:rPr lang="en-US" dirty="0">
                <a:solidFill>
                  <a:srgbClr val="404040"/>
                </a:solidFill>
                <a:latin typeface="Calibri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5546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275"/>
            <a:ext cx="8404859" cy="889000"/>
          </a:xfrm>
        </p:spPr>
        <p:txBody>
          <a:bodyPr>
            <a:normAutofit/>
          </a:bodyPr>
          <a:lstStyle/>
          <a:p>
            <a:r>
              <a:rPr lang="it-IT" dirty="0"/>
              <a:t>Contatti Feedback e Ringraziamenti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0875"/>
            <a:ext cx="7886700" cy="5066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b="1" dirty="0"/>
              <a:t>		Daniele </a:t>
            </a:r>
            <a:r>
              <a:rPr lang="it-IT" b="1" dirty="0" err="1"/>
              <a:t>Morosinotto</a:t>
            </a:r>
            <a:endParaRPr lang="it-IT" b="1" dirty="0"/>
          </a:p>
          <a:p>
            <a:pPr marL="0" indent="0">
              <a:buNone/>
            </a:pPr>
            <a:r>
              <a:rPr lang="it-IT" i="1" dirty="0"/>
              <a:t>		JavaScript </a:t>
            </a:r>
            <a:r>
              <a:rPr lang="it-IT" i="1" dirty="0" err="1"/>
              <a:t>enthusiast</a:t>
            </a:r>
            <a:endParaRPr lang="it-IT" i="1" dirty="0">
              <a:latin typeface="Calibri" charset="0"/>
            </a:endParaRP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            d.morosinotto@icloud.com</a:t>
            </a:r>
          </a:p>
          <a:p>
            <a:pPr marL="0" indent="0">
              <a:buNone/>
            </a:pPr>
            <a:r>
              <a:rPr lang="it-IT" dirty="0"/>
              <a:t>           @</a:t>
            </a:r>
            <a:r>
              <a:rPr lang="it-IT" dirty="0" err="1"/>
              <a:t>dmorosinotto</a:t>
            </a:r>
            <a:endParaRPr lang="it-IT" dirty="0"/>
          </a:p>
          <a:p>
            <a:pPr marL="0" indent="0">
              <a:buNone/>
            </a:pPr>
            <a:r>
              <a:rPr lang="it-IT" sz="2400" dirty="0"/>
              <a:t> </a:t>
            </a:r>
          </a:p>
          <a:p>
            <a:pPr marL="0" indent="0">
              <a:buNone/>
            </a:pPr>
            <a:r>
              <a:rPr lang="it-IT" sz="2400" dirty="0"/>
              <a:t> </a:t>
            </a:r>
          </a:p>
          <a:p>
            <a:pPr marL="0" indent="0" algn="ctr">
              <a:buNone/>
            </a:pPr>
            <a:r>
              <a:rPr lang="it-IT" dirty="0">
                <a:latin typeface="Calibri" charset="0"/>
              </a:rPr>
              <a:t>L'evento di oggi è sponsorizzato da </a:t>
            </a:r>
            <a:r>
              <a:rPr lang="it-IT" b="1" dirty="0" err="1">
                <a:latin typeface="Calibri" charset="0"/>
              </a:rPr>
              <a:t>Tustena</a:t>
            </a:r>
            <a:r>
              <a:rPr lang="it-IT" b="1" dirty="0">
                <a:latin typeface="Calibri" charset="0"/>
              </a:rPr>
              <a:t> CRM</a:t>
            </a:r>
            <a:r>
              <a:rPr lang="it-IT" dirty="0">
                <a:latin typeface="Calibri" charset="0"/>
              </a:rPr>
              <a:t> </a:t>
            </a:r>
            <a:br>
              <a:rPr lang="it-IT" dirty="0">
                <a:latin typeface="Calibri" charset="0"/>
              </a:rPr>
            </a:br>
            <a:r>
              <a:rPr lang="it-IT" dirty="0">
                <a:latin typeface="Calibri" charset="0"/>
                <a:hlinkClick r:id="rId3"/>
              </a:rPr>
              <a:t>https://www.tustena.com/it</a:t>
            </a:r>
            <a:r>
              <a:rPr lang="it-IT" dirty="0">
                <a:latin typeface="Calibri" charset="0"/>
              </a:rPr>
              <a:t>  </a:t>
            </a:r>
          </a:p>
          <a:p>
            <a:pPr marL="0" indent="0">
              <a:buNone/>
            </a:pPr>
            <a:endParaRPr lang="it-IT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18" y="3189676"/>
            <a:ext cx="432000" cy="43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718" y="2680418"/>
            <a:ext cx="432000" cy="432000"/>
          </a:xfrm>
          <a:prstGeom prst="rect">
            <a:avLst/>
          </a:prstGeom>
        </p:spPr>
      </p:pic>
      <p:pic>
        <p:nvPicPr>
          <p:cNvPr id="7" name="Picture 6" descr="Daniele_circl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66" y="1028979"/>
            <a:ext cx="1689339" cy="1524000"/>
          </a:xfrm>
          <a:prstGeom prst="rect">
            <a:avLst/>
          </a:prstGeom>
        </p:spPr>
      </p:pic>
      <p:pic>
        <p:nvPicPr>
          <p:cNvPr id="8" name="Immagine 7" descr="tustena_teamsystem_400x7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6424" y="5433078"/>
            <a:ext cx="4557077" cy="861552"/>
          </a:xfrm>
          <a:prstGeom prst="rect">
            <a:avLst/>
          </a:prstGeom>
        </p:spPr>
      </p:pic>
      <p:pic>
        <p:nvPicPr>
          <p:cNvPr id="6" name="Picture 5" descr="QRAngularTS - JAqFp7tBuP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0340" y="1028979"/>
            <a:ext cx="3261360" cy="32613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5715000" y="3969149"/>
            <a:ext cx="3584257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 dirty="0">
                <a:solidFill>
                  <a:srgbClr val="404040"/>
                </a:solidFill>
                <a:latin typeface="Calibri" charset="0"/>
                <a:hlinkClick r:id="rId9"/>
              </a:rPr>
              <a:t>http://goo.gl/forms/</a:t>
            </a:r>
            <a:r>
              <a:rPr lang="en-US" b="1" dirty="0">
                <a:solidFill>
                  <a:srgbClr val="404040"/>
                </a:solidFill>
                <a:latin typeface="Calibri" charset="0"/>
                <a:hlinkClick r:id="rId10"/>
              </a:rPr>
              <a:t>JAqFp7tBuP</a:t>
            </a:r>
          </a:p>
          <a:p>
            <a:pPr algn="ctr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068354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Chi conosce … ?</a:t>
            </a:r>
            <a:endParaRPr lang="en-US" dirty="0"/>
          </a:p>
          <a:p>
            <a:r>
              <a:rPr lang="it-IT" dirty="0" err="1"/>
              <a:t>Angular</a:t>
            </a:r>
            <a:r>
              <a:rPr lang="it-IT" dirty="0"/>
              <a:t> Core </a:t>
            </a:r>
            <a:r>
              <a:rPr lang="it-IT" dirty="0" err="1"/>
              <a:t>Concept</a:t>
            </a:r>
            <a:endParaRPr lang="it-IT" dirty="0"/>
          </a:p>
          <a:p>
            <a:r>
              <a:rPr lang="it-IT" dirty="0" err="1"/>
              <a:t>TypeScript</a:t>
            </a:r>
            <a:r>
              <a:rPr lang="it-IT" dirty="0"/>
              <a:t> Benefits</a:t>
            </a:r>
          </a:p>
          <a:p>
            <a:r>
              <a:rPr lang="it-IT" dirty="0" err="1"/>
              <a:t>Angular</a:t>
            </a:r>
            <a:r>
              <a:rPr lang="it-IT" dirty="0"/>
              <a:t> Best </a:t>
            </a:r>
            <a:r>
              <a:rPr lang="it-IT" dirty="0" err="1"/>
              <a:t>Practices</a:t>
            </a:r>
            <a:r>
              <a:rPr lang="it-IT" dirty="0"/>
              <a:t> con </a:t>
            </a:r>
            <a:r>
              <a:rPr lang="it-IT" dirty="0" err="1"/>
              <a:t>Typescipt</a:t>
            </a:r>
            <a:endParaRPr lang="it-IT" dirty="0"/>
          </a:p>
          <a:p>
            <a:pPr lvl="1"/>
            <a:r>
              <a:rPr lang="it-IT" dirty="0"/>
              <a:t>Setup e struttura di base  </a:t>
            </a:r>
          </a:p>
          <a:p>
            <a:pPr lvl="1"/>
            <a:r>
              <a:rPr lang="it-IT" dirty="0"/>
              <a:t>Usare </a:t>
            </a:r>
            <a:r>
              <a:rPr lang="it-IT" dirty="0" err="1"/>
              <a:t>controllerAs</a:t>
            </a:r>
            <a:r>
              <a:rPr lang="it-IT" dirty="0"/>
              <a:t>  e  Services</a:t>
            </a:r>
          </a:p>
          <a:p>
            <a:pPr lvl="1"/>
            <a:r>
              <a:rPr lang="it-IT" dirty="0"/>
              <a:t>Component = Directive + Controller</a:t>
            </a:r>
          </a:p>
          <a:p>
            <a:pPr lvl="1"/>
            <a:r>
              <a:rPr lang="it-IT" dirty="0"/>
              <a:t>Component </a:t>
            </a:r>
            <a:r>
              <a:rPr lang="it-IT" dirty="0" err="1"/>
              <a:t>architecture</a:t>
            </a:r>
            <a:r>
              <a:rPr lang="it-IT" dirty="0"/>
              <a:t> (</a:t>
            </a:r>
            <a:r>
              <a:rPr lang="it-IT" dirty="0" err="1"/>
              <a:t>Smart&amp;Dumb</a:t>
            </a:r>
            <a:r>
              <a:rPr lang="it-IT" dirty="0"/>
              <a:t>)</a:t>
            </a:r>
          </a:p>
          <a:p>
            <a:pPr lvl="1"/>
            <a:r>
              <a:rPr lang="it-IT" dirty="0" err="1"/>
              <a:t>Naming</a:t>
            </a:r>
            <a:r>
              <a:rPr lang="it-IT" dirty="0"/>
              <a:t> convention + </a:t>
            </a:r>
            <a:r>
              <a:rPr lang="it-IT" dirty="0" err="1"/>
              <a:t>Typescript</a:t>
            </a:r>
            <a:r>
              <a:rPr lang="it-IT" dirty="0"/>
              <a:t> </a:t>
            </a:r>
            <a:r>
              <a:rPr lang="it-IT" dirty="0" err="1"/>
              <a:t>tricks</a:t>
            </a:r>
            <a:endParaRPr lang="it-IT" dirty="0"/>
          </a:p>
          <a:p>
            <a:r>
              <a:rPr lang="it-IT" dirty="0"/>
              <a:t>Link &amp; Reference</a:t>
            </a:r>
          </a:p>
          <a:p>
            <a:r>
              <a:rPr lang="it-IT" dirty="0"/>
              <a:t>Q &amp; A ?</a:t>
            </a:r>
          </a:p>
        </p:txBody>
      </p:sp>
    </p:spTree>
    <p:extLst>
      <p:ext uri="{BB962C8B-B14F-4D97-AF65-F5344CB8AC3E}">
        <p14:creationId xmlns:p14="http://schemas.microsoft.com/office/powerpoint/2010/main" val="764064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 conosce …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en-US" sz="7200" dirty="0"/>
          </a:p>
          <a:p>
            <a:r>
              <a:rPr lang="en-US" sz="7200" dirty="0"/>
              <a:t>Angular</a:t>
            </a:r>
          </a:p>
          <a:p>
            <a:endParaRPr lang="en-US" sz="4000" dirty="0"/>
          </a:p>
          <a:p>
            <a:endParaRPr lang="en-US" sz="4000" dirty="0"/>
          </a:p>
          <a:p>
            <a:r>
              <a:rPr lang="en-US" sz="7200" dirty="0"/>
              <a:t>Typescript</a:t>
            </a:r>
          </a:p>
          <a:p>
            <a:pPr lvl="1"/>
            <a:r>
              <a:rPr lang="en-US" sz="3600" dirty="0"/>
              <a:t>JavaScript</a:t>
            </a:r>
          </a:p>
          <a:p>
            <a:pPr lvl="1"/>
            <a:r>
              <a:rPr lang="en-US" sz="3600" dirty="0"/>
              <a:t>ES6/2015 </a:t>
            </a:r>
          </a:p>
          <a:p>
            <a:pPr lvl="1"/>
            <a:r>
              <a:rPr lang="en-US" sz="3600" dirty="0"/>
              <a:t>C#</a:t>
            </a:r>
          </a:p>
          <a:p>
            <a:endParaRPr lang="en-US" dirty="0"/>
          </a:p>
        </p:txBody>
      </p:sp>
      <p:pic>
        <p:nvPicPr>
          <p:cNvPr id="4" name="Picture 3" descr="angular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48" y="1255800"/>
            <a:ext cx="2143125" cy="2143125"/>
          </a:xfrm>
          <a:prstGeom prst="rect">
            <a:avLst/>
          </a:prstGeom>
        </p:spPr>
      </p:pic>
      <p:pic>
        <p:nvPicPr>
          <p:cNvPr id="5" name="Picture 4" descr="typescript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073" y="3855226"/>
            <a:ext cx="1539240" cy="153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9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intro</a:t>
            </a:r>
          </a:p>
        </p:txBody>
      </p:sp>
      <p:pic>
        <p:nvPicPr>
          <p:cNvPr id="4" name="Content Placeholder 3" descr="ng-features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538" y="1147763"/>
            <a:ext cx="8863964" cy="4991100"/>
          </a:xfrm>
        </p:spPr>
      </p:pic>
      <p:pic>
        <p:nvPicPr>
          <p:cNvPr id="6" name="Picture 5" descr="bimbo-pian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850" y="968375"/>
            <a:ext cx="4546600" cy="5402580"/>
          </a:xfrm>
          <a:prstGeom prst="rect">
            <a:avLst/>
          </a:prstGeom>
        </p:spPr>
      </p:pic>
      <p:pic>
        <p:nvPicPr>
          <p:cNvPr id="5" name="Picture 4" descr="learning-curv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68375"/>
            <a:ext cx="5487988" cy="54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2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p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925" y="4398525"/>
            <a:ext cx="2743200" cy="1962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in 1 frase e 5 concetti!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378" y="1309370"/>
            <a:ext cx="8269287" cy="41509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Angular e' un </a:t>
            </a:r>
            <a:r>
              <a:rPr lang="en-US" sz="3600" b="1" dirty="0">
                <a:solidFill>
                  <a:srgbClr val="FF0000"/>
                </a:solidFill>
              </a:rPr>
              <a:t>Framework </a:t>
            </a:r>
            <a:r>
              <a:rPr lang="en-US" sz="3600" dirty="0"/>
              <a:t>completo,</a:t>
            </a:r>
          </a:p>
          <a:p>
            <a:pPr marL="0" indent="0" algn="ctr">
              <a:buNone/>
            </a:pPr>
            <a:r>
              <a:rPr lang="en-US" sz="1000" dirty="0"/>
              <a:t> </a:t>
            </a:r>
          </a:p>
          <a:p>
            <a:pPr marL="0" indent="0" algn="ctr">
              <a:buNone/>
            </a:pPr>
            <a:r>
              <a:rPr lang="en-US" sz="3600" dirty="0"/>
              <a:t>per gestire </a:t>
            </a:r>
            <a:r>
              <a:rPr lang="en-US" sz="3600" b="1" dirty="0">
                <a:solidFill>
                  <a:srgbClr val="FF0000"/>
                </a:solidFill>
              </a:rPr>
              <a:t>SPA </a:t>
            </a:r>
            <a:r>
              <a:rPr lang="en-US" sz="3600" dirty="0"/>
              <a:t>basato su un motore di </a:t>
            </a:r>
            <a:r>
              <a:rPr lang="en-US" sz="3600" b="1" dirty="0">
                <a:solidFill>
                  <a:srgbClr val="FF0000"/>
                </a:solidFill>
              </a:rPr>
              <a:t>Dependency Injection</a:t>
            </a:r>
            <a:r>
              <a:rPr lang="en-US" sz="3600" dirty="0"/>
              <a:t> e sulle </a:t>
            </a:r>
            <a:r>
              <a:rPr lang="en-US" sz="3600" b="1" dirty="0">
                <a:solidFill>
                  <a:srgbClr val="FF0000"/>
                </a:solidFill>
              </a:rPr>
              <a:t>Directive</a:t>
            </a:r>
            <a:r>
              <a:rPr lang="en-US" sz="3600" dirty="0">
                <a:latin typeface="Calibri" charset="0"/>
              </a:rPr>
              <a:t>,</a:t>
            </a:r>
            <a:endParaRPr lang="en-US" sz="3600" dirty="0">
              <a:solidFill>
                <a:srgbClr val="404040"/>
              </a:solidFill>
              <a:latin typeface="Calibri" charset="0"/>
            </a:endParaRPr>
          </a:p>
          <a:p>
            <a:pPr marL="0" indent="0" algn="ctr">
              <a:buNone/>
            </a:pPr>
            <a:r>
              <a:rPr lang="en-US" sz="1000" dirty="0">
                <a:solidFill>
                  <a:srgbClr val="40404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rgbClr val="404040"/>
                </a:solidFill>
              </a:rPr>
              <a:t>che ha un sistema di </a:t>
            </a:r>
            <a:r>
              <a:rPr lang="en-US" sz="3600" b="1" dirty="0">
                <a:solidFill>
                  <a:srgbClr val="FF0000"/>
                </a:solidFill>
              </a:rPr>
              <a:t>Change Detection</a:t>
            </a:r>
            <a:r>
              <a:rPr lang="en-US" sz="3600" dirty="0">
                <a:solidFill>
                  <a:srgbClr val="404040"/>
                </a:solidFill>
              </a:rPr>
              <a:t> per gestire il binding </a:t>
            </a:r>
            <a:r>
              <a:rPr lang="en-US" sz="3600" dirty="0" err="1">
                <a:solidFill>
                  <a:srgbClr val="404040"/>
                </a:solidFill>
              </a:rPr>
              <a:t>tra il</a:t>
            </a:r>
            <a:r>
              <a:rPr lang="en-US" sz="3600" dirty="0">
                <a:solidFill>
                  <a:srgbClr val="404040"/>
                </a:solidFill>
              </a:rPr>
              <a:t> model e la view.</a:t>
            </a:r>
            <a:endParaRPr lang="en-US" sz="3200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85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Databinding + Interpolation </a:t>
            </a:r>
          </a:p>
        </p:txBody>
      </p:sp>
      <p:pic>
        <p:nvPicPr>
          <p:cNvPr id="4" name="Content Placeholder 3" descr="ng-basics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293" y="1154190"/>
            <a:ext cx="8829675" cy="5087302"/>
          </a:xfrm>
        </p:spPr>
      </p:pic>
      <p:sp>
        <p:nvSpPr>
          <p:cNvPr id="5" name="TextBox 4"/>
          <p:cNvSpPr txBox="1"/>
          <p:nvPr/>
        </p:nvSpPr>
        <p:spPr>
          <a:xfrm>
            <a:off x="6548887" y="5642035"/>
            <a:ext cx="2651442" cy="70802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hlinkClick r:id="rId4"/>
              </a:rPr>
              <a:t>DEMO LIVE</a:t>
            </a:r>
          </a:p>
        </p:txBody>
      </p:sp>
    </p:spTree>
    <p:extLst>
      <p:ext uri="{BB962C8B-B14F-4D97-AF65-F5344CB8AC3E}">
        <p14:creationId xmlns:p14="http://schemas.microsoft.com/office/powerpoint/2010/main" val="1632996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 = </a:t>
            </a:r>
            <a:r>
              <a:rPr lang="en-US" dirty="0" err="1"/>
              <a:t>Moduli</a:t>
            </a:r>
            <a:endParaRPr lang="en-US" dirty="0"/>
          </a:p>
        </p:txBody>
      </p:sp>
      <p:pic>
        <p:nvPicPr>
          <p:cNvPr id="4" name="Content Placeholder 3" descr="ng-modul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513" y="1103313"/>
            <a:ext cx="8848089" cy="5100262"/>
          </a:xfrm>
        </p:spPr>
      </p:pic>
      <p:pic>
        <p:nvPicPr>
          <p:cNvPr id="5" name="Picture 4" descr="ng-module-d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63" y="1263650"/>
            <a:ext cx="9000489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2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 = controller + template</a:t>
            </a:r>
          </a:p>
        </p:txBody>
      </p:sp>
      <p:pic>
        <p:nvPicPr>
          <p:cNvPr id="5" name="Content Placeholder 4" descr="ng-superman-custom-DIR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4377" y="993140"/>
            <a:ext cx="9170988" cy="5440363"/>
          </a:xfrm>
        </p:spPr>
      </p:pic>
      <p:sp>
        <p:nvSpPr>
          <p:cNvPr id="9" name="TextBox 8"/>
          <p:cNvSpPr txBox="1"/>
          <p:nvPr/>
        </p:nvSpPr>
        <p:spPr>
          <a:xfrm>
            <a:off x="-243840" y="2262188"/>
            <a:ext cx="6187758" cy="153888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3600" b="1" dirty="0">
                <a:latin typeface="Calibri" charset="0"/>
              </a:rPr>
              <a:t>What are Directive? </a:t>
            </a:r>
          </a:p>
          <a:p>
            <a:pPr algn="ctr"/>
            <a:r>
              <a:rPr lang="en-US" sz="3600" b="1" dirty="0">
                <a:latin typeface="Calibri" charset="0"/>
              </a:rPr>
              <a:t>They teach HTML new tricks!</a:t>
            </a:r>
            <a:r>
              <a:rPr lang="en-US" sz="4000" dirty="0">
                <a:latin typeface="Calibri" charset="0"/>
              </a:rPr>
              <a:t> </a:t>
            </a:r>
          </a:p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575" y="1292524"/>
            <a:ext cx="2651442" cy="708025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hlinkClick r:id="rId4"/>
              </a:rPr>
              <a:t>DEMO LIVE</a:t>
            </a:r>
          </a:p>
        </p:txBody>
      </p:sp>
    </p:spTree>
    <p:extLst>
      <p:ext uri="{BB962C8B-B14F-4D97-AF65-F5344CB8AC3E}">
        <p14:creationId xmlns:p14="http://schemas.microsoft.com/office/powerpoint/2010/main" val="47464078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X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PPT_2.pptx" id="{0882EC92-A6FA-DF4E-9083-6F0929C91632}" vid="{3DE492DB-5B76-E942-B980-34B9E592542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TemplateXE</Template>
  <TotalTime>15229</TotalTime>
  <Words>848</Words>
  <Application>Microsoft Office PowerPoint</Application>
  <PresentationFormat>Presentazione su schermo (4:3)</PresentationFormat>
  <Paragraphs>176</Paragraphs>
  <Slides>26</Slides>
  <Notes>25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27" baseType="lpstr">
      <vt:lpstr>TemplateXE</vt:lpstr>
      <vt:lpstr>Angular e Typescript un binomio perfetto</vt:lpstr>
      <vt:lpstr>Chi sono</vt:lpstr>
      <vt:lpstr>Agenda</vt:lpstr>
      <vt:lpstr>Chi conosce … ?</vt:lpstr>
      <vt:lpstr>Angular intro</vt:lpstr>
      <vt:lpstr>Angular in 1 frase e 5 concetti!</vt:lpstr>
      <vt:lpstr>Databinding + Interpolation </vt:lpstr>
      <vt:lpstr>Dependency Injection = Moduli</vt:lpstr>
      <vt:lpstr>Directive = controller + template</vt:lpstr>
      <vt:lpstr>Controller ($scope) + ng-repeat  </vt:lpstr>
      <vt:lpstr>ControllerAs + $http + filter </vt:lpstr>
      <vt:lpstr>SPA = Routing + View + ... </vt:lpstr>
      <vt:lpstr>Typescript </vt:lpstr>
      <vt:lpstr>Typescript Benefits</vt:lpstr>
      <vt:lpstr>Proviamo a metterli insieme ...</vt:lpstr>
      <vt:lpstr>Setup TS</vt:lpstr>
      <vt:lpstr>Struttura cartelle x features/tipo</vt:lpstr>
      <vt:lpstr>Struttura File &amp; Naming</vt:lpstr>
      <vt:lpstr>TS namespace --&gt; angular module</vt:lpstr>
      <vt:lpstr>Controller As + Services --&gt; class</vt:lpstr>
      <vt:lpstr>Usare Component</vt:lpstr>
      <vt:lpstr>Component Architecture</vt:lpstr>
      <vt:lpstr>Smart &amp; Dumb Component</vt:lpstr>
      <vt:lpstr>Angular + Typescript = WIN WIN!!!</vt:lpstr>
      <vt:lpstr>Link e Refernce</vt:lpstr>
      <vt:lpstr>Contatti Feedback e Ringraziamenti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Dottor</dc:creator>
  <cp:lastModifiedBy>Andrea Dottor</cp:lastModifiedBy>
  <cp:revision>71</cp:revision>
  <dcterms:created xsi:type="dcterms:W3CDTF">2016-02-22T13:46:17Z</dcterms:created>
  <dcterms:modified xsi:type="dcterms:W3CDTF">2016-04-05T15:10:21Z</dcterms:modified>
</cp:coreProperties>
</file>